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8288000" cy="10287000"/>
  <p:notesSz cx="6858000" cy="9144000"/>
  <p:embeddedFontLst>
    <p:embeddedFont>
      <p:font typeface="Alice Bold" panose="020B0604020202020204" charset="0"/>
      <p:regular r:id="rId14"/>
    </p:embeddedFont>
    <p:embeddedFont>
      <p:font typeface="Amiri" panose="020B0604020202020204" charset="-78"/>
      <p:regular r:id="rId15"/>
    </p:embeddedFont>
    <p:embeddedFont>
      <p:font typeface="Anton Italics" panose="020B0604020202020204" charset="0"/>
      <p:regular r:id="rId16"/>
    </p:embeddedFont>
    <p:embeddedFont>
      <p:font typeface="Arial Black" panose="020B0A04020102020204" pitchFamily="34" charset="0"/>
      <p:bold r:id="rId17"/>
    </p:embeddedFont>
    <p:embeddedFont>
      <p:font typeface="Bahnschrift" panose="020B0502040204020203" pitchFamily="34" charset="0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Microsoft Sans Serif" panose="020B0604020202020204" pitchFamily="34" charset="0"/>
      <p:regular r:id="rId24"/>
    </p:embeddedFont>
    <p:embeddedFont>
      <p:font typeface="Open Sauce" panose="020B0604020202020204" charset="0"/>
      <p:regular r:id="rId25"/>
    </p:embeddedFont>
    <p:embeddedFont>
      <p:font typeface="Open Sauce Bold" panose="020B0604020202020204" charset="0"/>
      <p:regular r:id="rId26"/>
    </p:embeddedFont>
    <p:embeddedFont>
      <p:font typeface="Open Sauce Bold Italics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854" autoAdjust="0"/>
  </p:normalViewPr>
  <p:slideViewPr>
    <p:cSldViewPr>
      <p:cViewPr varScale="1">
        <p:scale>
          <a:sx n="73" d="100"/>
          <a:sy n="73" d="100"/>
        </p:scale>
        <p:origin x="59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5.jpe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6.jpeg"/><Relationship Id="rId7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jpe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4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3.jpe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1.jpe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2667000" y="1638300"/>
            <a:ext cx="15621000" cy="2591938"/>
            <a:chOff x="0" y="0"/>
            <a:chExt cx="3658919" cy="6826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58919" cy="682650"/>
            </a:xfrm>
            <a:custGeom>
              <a:avLst/>
              <a:gdLst/>
              <a:ahLst/>
              <a:cxnLst/>
              <a:rect l="l" t="t" r="r" b="b"/>
              <a:pathLst>
                <a:path w="3658919" h="682650">
                  <a:moveTo>
                    <a:pt x="0" y="0"/>
                  </a:moveTo>
                  <a:lnTo>
                    <a:pt x="3658919" y="0"/>
                  </a:lnTo>
                  <a:lnTo>
                    <a:pt x="3658919" y="682650"/>
                  </a:lnTo>
                  <a:lnTo>
                    <a:pt x="0" y="682650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658919" cy="711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971800" y="2781300"/>
            <a:ext cx="20345570" cy="900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54"/>
              </a:lnSpc>
            </a:pPr>
            <a:r>
              <a:rPr lang="en-US" sz="6899" b="1" i="1" spc="-275" dirty="0">
                <a:solidFill>
                  <a:srgbClr val="8AB2A6"/>
                </a:solidFill>
                <a:latin typeface="Amiri" panose="020B0604020202020204" charset="-78"/>
                <a:ea typeface="Amiri" panose="020B0604020202020204" charset="-78"/>
                <a:cs typeface="Amiri" panose="020B0604020202020204" charset="-78"/>
                <a:sym typeface="Anton Italics"/>
              </a:rPr>
              <a:t>Modern  Mini Market Web Application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34792" y="4317221"/>
            <a:ext cx="10242719" cy="3781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4962"/>
              </a:lnSpc>
            </a:pPr>
            <a:endParaRPr/>
          </a:p>
          <a:p>
            <a:pPr algn="ctr" rtl="1">
              <a:lnSpc>
                <a:spcPts val="4962"/>
              </a:lnSpc>
            </a:pPr>
            <a:r>
              <a:rPr lang="ar-EG" sz="4135" spc="-82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  <a:rtl/>
              </a:rPr>
              <a:t>(</a:t>
            </a:r>
            <a:r>
              <a:rPr lang="en-US" sz="4135" spc="-82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12429535</a:t>
            </a:r>
            <a:r>
              <a:rPr lang="ar-EG" sz="4135" spc="-82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  <a:rtl/>
              </a:rPr>
              <a:t>) </a:t>
            </a:r>
            <a:r>
              <a:rPr lang="en-US" sz="4135" spc="-82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Yazeed Moayed Shamlawi</a:t>
            </a:r>
          </a:p>
          <a:p>
            <a:pPr algn="ctr" rtl="1">
              <a:lnSpc>
                <a:spcPts val="4962"/>
              </a:lnSpc>
            </a:pPr>
            <a:r>
              <a:rPr lang="ar-EG" sz="4135" spc="-82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  <a:rtl/>
              </a:rPr>
              <a:t>(</a:t>
            </a:r>
            <a:r>
              <a:rPr lang="en-US" sz="4135" spc="-82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12428337</a:t>
            </a:r>
            <a:r>
              <a:rPr lang="ar-EG" sz="4135" spc="-82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  <a:rtl/>
              </a:rPr>
              <a:t>) </a:t>
            </a:r>
            <a:r>
              <a:rPr lang="en-US" sz="4135" spc="-82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Ezz Aldeen Rubeia</a:t>
            </a:r>
          </a:p>
          <a:p>
            <a:pPr algn="ctr" rtl="1">
              <a:lnSpc>
                <a:spcPts val="4962"/>
              </a:lnSpc>
            </a:pPr>
            <a:endParaRPr lang="en-US" sz="4135" spc="-82">
              <a:solidFill>
                <a:srgbClr val="FFFFFF"/>
              </a:solidFill>
              <a:latin typeface="Alice Bold"/>
              <a:ea typeface="Alice Bold"/>
              <a:cs typeface="Alice Bold"/>
              <a:sym typeface="Alice Bold"/>
            </a:endParaRPr>
          </a:p>
          <a:p>
            <a:pPr algn="ctr">
              <a:lnSpc>
                <a:spcPts val="4962"/>
              </a:lnSpc>
            </a:pPr>
            <a:r>
              <a:rPr lang="en-US" sz="4135" spc="-82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Instructor: Jehad Hamamreh</a:t>
            </a:r>
          </a:p>
          <a:p>
            <a:pPr algn="ctr">
              <a:lnSpc>
                <a:spcPts val="4962"/>
              </a:lnSpc>
            </a:pPr>
            <a:endParaRPr lang="en-US" sz="4135" spc="-82">
              <a:solidFill>
                <a:srgbClr val="FFFFFF"/>
              </a:solidFill>
              <a:latin typeface="Alice Bold"/>
              <a:ea typeface="Alice Bold"/>
              <a:cs typeface="Alice Bold"/>
              <a:sym typeface="Alice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5416197"/>
            <a:ext cx="2977205" cy="3842103"/>
            <a:chOff x="0" y="0"/>
            <a:chExt cx="784120" cy="10119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84120" cy="1011912"/>
            </a:xfrm>
            <a:custGeom>
              <a:avLst/>
              <a:gdLst/>
              <a:ahLst/>
              <a:cxnLst/>
              <a:rect l="l" t="t" r="r" b="b"/>
              <a:pathLst>
                <a:path w="784120" h="1011912">
                  <a:moveTo>
                    <a:pt x="0" y="0"/>
                  </a:moveTo>
                  <a:lnTo>
                    <a:pt x="784120" y="0"/>
                  </a:lnTo>
                  <a:lnTo>
                    <a:pt x="784120" y="1011912"/>
                  </a:lnTo>
                  <a:lnTo>
                    <a:pt x="0" y="1011912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784120" cy="10404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1028700"/>
            <a:ext cx="17082592" cy="2999628"/>
            <a:chOff x="0" y="0"/>
            <a:chExt cx="2838454" cy="4984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38454" cy="498419"/>
            </a:xfrm>
            <a:custGeom>
              <a:avLst/>
              <a:gdLst/>
              <a:ahLst/>
              <a:cxnLst/>
              <a:rect l="l" t="t" r="r" b="b"/>
              <a:pathLst>
                <a:path w="2838454" h="498419">
                  <a:moveTo>
                    <a:pt x="2838454" y="23113"/>
                  </a:moveTo>
                  <a:lnTo>
                    <a:pt x="2838454" y="475306"/>
                  </a:lnTo>
                  <a:cubicBezTo>
                    <a:pt x="2838454" y="481436"/>
                    <a:pt x="2836019" y="487315"/>
                    <a:pt x="2831685" y="491650"/>
                  </a:cubicBezTo>
                  <a:cubicBezTo>
                    <a:pt x="2827350" y="495984"/>
                    <a:pt x="2821471" y="498419"/>
                    <a:pt x="2815341" y="498419"/>
                  </a:cubicBezTo>
                  <a:lnTo>
                    <a:pt x="23113" y="498419"/>
                  </a:lnTo>
                  <a:cubicBezTo>
                    <a:pt x="16983" y="498419"/>
                    <a:pt x="11104" y="495984"/>
                    <a:pt x="6770" y="491650"/>
                  </a:cubicBezTo>
                  <a:cubicBezTo>
                    <a:pt x="2435" y="487315"/>
                    <a:pt x="0" y="481436"/>
                    <a:pt x="0" y="475306"/>
                  </a:cubicBezTo>
                  <a:lnTo>
                    <a:pt x="0" y="23113"/>
                  </a:lnTo>
                  <a:cubicBezTo>
                    <a:pt x="0" y="16983"/>
                    <a:pt x="2435" y="11104"/>
                    <a:pt x="6770" y="6770"/>
                  </a:cubicBezTo>
                  <a:cubicBezTo>
                    <a:pt x="11104" y="2435"/>
                    <a:pt x="16983" y="0"/>
                    <a:pt x="23113" y="0"/>
                  </a:cubicBezTo>
                  <a:lnTo>
                    <a:pt x="2815341" y="0"/>
                  </a:lnTo>
                  <a:cubicBezTo>
                    <a:pt x="2821471" y="0"/>
                    <a:pt x="2827350" y="2435"/>
                    <a:pt x="2831685" y="6770"/>
                  </a:cubicBezTo>
                  <a:cubicBezTo>
                    <a:pt x="2836019" y="11104"/>
                    <a:pt x="2838454" y="16983"/>
                    <a:pt x="2838454" y="2311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2838454" cy="4984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494987" y="8489288"/>
            <a:ext cx="392115" cy="392115"/>
          </a:xfrm>
          <a:custGeom>
            <a:avLst/>
            <a:gdLst/>
            <a:ahLst/>
            <a:cxnLst/>
            <a:rect l="l" t="t" r="r" b="b"/>
            <a:pathLst>
              <a:path w="392115" h="392115">
                <a:moveTo>
                  <a:pt x="0" y="0"/>
                </a:moveTo>
                <a:lnTo>
                  <a:pt x="392115" y="0"/>
                </a:lnTo>
                <a:lnTo>
                  <a:pt x="392115" y="392115"/>
                </a:lnTo>
                <a:lnTo>
                  <a:pt x="0" y="3921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28700" y="5416197"/>
            <a:ext cx="8115300" cy="4870803"/>
            <a:chOff x="0" y="0"/>
            <a:chExt cx="6350000" cy="38112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3811270"/>
            </a:xfrm>
            <a:custGeom>
              <a:avLst/>
              <a:gdLst/>
              <a:ahLst/>
              <a:cxnLst/>
              <a:rect l="l" t="t" r="r" b="b"/>
              <a:pathLst>
                <a:path w="6350000" h="3811270">
                  <a:moveTo>
                    <a:pt x="1648460" y="0"/>
                  </a:moveTo>
                  <a:lnTo>
                    <a:pt x="5812790" y="0"/>
                  </a:lnTo>
                  <a:cubicBezTo>
                    <a:pt x="6109970" y="0"/>
                    <a:pt x="6350000" y="240030"/>
                    <a:pt x="6350000" y="537210"/>
                  </a:cubicBezTo>
                  <a:lnTo>
                    <a:pt x="6350000" y="2466340"/>
                  </a:lnTo>
                  <a:cubicBezTo>
                    <a:pt x="6350000" y="2763520"/>
                    <a:pt x="6109970" y="3003550"/>
                    <a:pt x="5812790" y="3003550"/>
                  </a:cubicBezTo>
                  <a:lnTo>
                    <a:pt x="4751070" y="3003550"/>
                  </a:lnTo>
                  <a:cubicBezTo>
                    <a:pt x="4587240" y="3003550"/>
                    <a:pt x="4431030" y="3078480"/>
                    <a:pt x="4329430" y="3208020"/>
                  </a:cubicBezTo>
                  <a:lnTo>
                    <a:pt x="4013200" y="3606800"/>
                  </a:lnTo>
                  <a:cubicBezTo>
                    <a:pt x="3911600" y="3735070"/>
                    <a:pt x="3756660" y="3811270"/>
                    <a:pt x="3591560" y="3811270"/>
                  </a:cubicBezTo>
                  <a:lnTo>
                    <a:pt x="537210" y="3811270"/>
                  </a:lnTo>
                  <a:cubicBezTo>
                    <a:pt x="240030" y="3811270"/>
                    <a:pt x="0" y="3571240"/>
                    <a:pt x="0" y="3274060"/>
                  </a:cubicBezTo>
                  <a:lnTo>
                    <a:pt x="0" y="1375410"/>
                  </a:lnTo>
                  <a:cubicBezTo>
                    <a:pt x="0" y="1206500"/>
                    <a:pt x="78740" y="1047750"/>
                    <a:pt x="213360" y="946150"/>
                  </a:cubicBezTo>
                  <a:lnTo>
                    <a:pt x="1324610" y="107950"/>
                  </a:lnTo>
                  <a:cubicBezTo>
                    <a:pt x="1417320" y="38100"/>
                    <a:pt x="1531620" y="0"/>
                    <a:pt x="1648460" y="0"/>
                  </a:cubicBezTo>
                  <a:close/>
                </a:path>
              </a:pathLst>
            </a:custGeom>
            <a:blipFill>
              <a:blip r:embed="rId5"/>
              <a:stretch>
                <a:fillRect t="-5502" b="-5502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9802322" y="7083691"/>
            <a:ext cx="7655281" cy="802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7"/>
              </a:lnSpc>
            </a:pPr>
            <a:r>
              <a:rPr lang="en-US" sz="4400" i="1" spc="-284" dirty="0">
                <a:solidFill>
                  <a:srgbClr val="8AB2A6"/>
                </a:solidFill>
                <a:latin typeface="Arial Black" panose="020B0A04020102020204" pitchFamily="34" charset="0"/>
                <a:ea typeface="Anton Italics"/>
                <a:cs typeface="Anton Italics"/>
                <a:sym typeface="Anton Italics"/>
              </a:rPr>
              <a:t>SECURITY &amp; VALIDATION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92140" y="1587060"/>
            <a:ext cx="4346923" cy="3184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2"/>
              </a:lnSpc>
            </a:pPr>
            <a:r>
              <a:rPr lang="en-US" sz="2400" i="1" spc="-82" dirty="0">
                <a:solidFill>
                  <a:srgbClr val="FFFFFF"/>
                </a:solidFill>
                <a:latin typeface="Arial Black" panose="020B0A04020102020204" pitchFamily="34" charset="0"/>
                <a:ea typeface="Anton Italics"/>
                <a:cs typeface="Anton Italics"/>
                <a:sym typeface="Anton Italics"/>
              </a:rPr>
              <a:t>BASIC SECURITY PRACTICES ARE IMPLEMENTED:</a:t>
            </a:r>
          </a:p>
          <a:p>
            <a:pPr algn="l">
              <a:lnSpc>
                <a:spcPts val="4962"/>
              </a:lnSpc>
            </a:pPr>
            <a:endParaRPr lang="en-US" sz="4135" i="1" spc="-82" dirty="0">
              <a:solidFill>
                <a:srgbClr val="FFFFFF"/>
              </a:solidFill>
              <a:latin typeface="Anton Italics"/>
              <a:ea typeface="Anton Italics"/>
              <a:cs typeface="Anton Italics"/>
              <a:sym typeface="Anton Italics"/>
            </a:endParaRPr>
          </a:p>
          <a:p>
            <a:pPr algn="l">
              <a:lnSpc>
                <a:spcPts val="4962"/>
              </a:lnSpc>
            </a:pPr>
            <a:endParaRPr lang="en-US" sz="4135" i="1" spc="-82" dirty="0">
              <a:solidFill>
                <a:srgbClr val="FFFFFF"/>
              </a:solidFill>
              <a:latin typeface="Anton Italics"/>
              <a:ea typeface="Anton Italics"/>
              <a:cs typeface="Anton Italics"/>
              <a:sym typeface="Anton Italic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814100" y="2286826"/>
            <a:ext cx="3373845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7766" lvl="1" indent="-188883" algn="l">
              <a:lnSpc>
                <a:spcPts val="2099"/>
              </a:lnSpc>
              <a:buFont typeface="Arial"/>
              <a:buChar char="•"/>
            </a:pPr>
            <a:r>
              <a:rPr lang="en-US" sz="1749" b="1" spc="-3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Session-based authentication.</a:t>
            </a:r>
          </a:p>
          <a:p>
            <a:pPr algn="l">
              <a:lnSpc>
                <a:spcPts val="2099"/>
              </a:lnSpc>
            </a:pPr>
            <a:endParaRPr lang="en-US" sz="1749" b="1" spc="-34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2099"/>
              </a:lnSpc>
            </a:pPr>
            <a:endParaRPr lang="en-US" sz="1749" b="1" spc="-34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209362" y="2277301"/>
            <a:ext cx="2296811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endParaRPr lang="en-US" sz="1500" b="1" spc="-30" dirty="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1800"/>
              </a:lnSpc>
            </a:pPr>
            <a:endParaRPr lang="en-US" sz="1500" b="1" spc="-30" dirty="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870272" y="2239201"/>
            <a:ext cx="2866649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l">
              <a:lnSpc>
                <a:spcPts val="1919"/>
              </a:lnSpc>
              <a:buFont typeface="Arial"/>
              <a:buChar char="•"/>
            </a:pPr>
            <a:r>
              <a:rPr lang="en-US" sz="1599" b="1" spc="-3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Prepared SQL statements (PDO).</a:t>
            </a:r>
          </a:p>
          <a:p>
            <a:pPr algn="l">
              <a:lnSpc>
                <a:spcPts val="1919"/>
              </a:lnSpc>
            </a:pPr>
            <a:endParaRPr lang="en-US" sz="1599" b="1" spc="-31" dirty="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251271" y="2253488"/>
            <a:ext cx="2535319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l">
              <a:lnSpc>
                <a:spcPts val="1919"/>
              </a:lnSpc>
              <a:buFont typeface="Arial"/>
              <a:buChar char="•"/>
            </a:pPr>
            <a:r>
              <a:rPr lang="en-US" sz="1599" b="1" spc="-3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Input validation and sanitization.</a:t>
            </a:r>
          </a:p>
          <a:p>
            <a:pPr algn="l">
              <a:lnSpc>
                <a:spcPts val="1680"/>
              </a:lnSpc>
            </a:pPr>
            <a:endParaRPr lang="en-US" sz="1599" b="1" spc="-31" dirty="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9802322" y="8321941"/>
            <a:ext cx="726809" cy="726809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9" y="0"/>
                </a:lnTo>
                <a:lnTo>
                  <a:pt x="726809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4489774" y="2239201"/>
            <a:ext cx="2573636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2191" lvl="1" indent="-166095" algn="ctr">
              <a:lnSpc>
                <a:spcPts val="1846"/>
              </a:lnSpc>
              <a:buFont typeface="Arial"/>
              <a:buChar char="•"/>
            </a:pPr>
            <a:r>
              <a:rPr lang="en-US" sz="1538" b="1" spc="-30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Separation between user and admin access.</a:t>
            </a:r>
          </a:p>
          <a:p>
            <a:pPr algn="ctr" rtl="1">
              <a:lnSpc>
                <a:spcPts val="1606"/>
              </a:lnSpc>
              <a:spcBef>
                <a:spcPct val="0"/>
              </a:spcBef>
            </a:pPr>
            <a:endParaRPr lang="en-US" sz="1538" b="1" spc="-30" dirty="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ctr" rtl="1">
              <a:lnSpc>
                <a:spcPts val="1606"/>
              </a:lnSpc>
              <a:spcBef>
                <a:spcPct val="0"/>
              </a:spcBef>
            </a:pPr>
            <a:endParaRPr lang="en-US" sz="1538" b="1" spc="-30" dirty="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33317" y="1976509"/>
            <a:ext cx="3551819" cy="4059425"/>
            <a:chOff x="0" y="0"/>
            <a:chExt cx="935459" cy="10691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35459" cy="1069149"/>
            </a:xfrm>
            <a:custGeom>
              <a:avLst/>
              <a:gdLst/>
              <a:ahLst/>
              <a:cxnLst/>
              <a:rect l="l" t="t" r="r" b="b"/>
              <a:pathLst>
                <a:path w="935459" h="1069149">
                  <a:moveTo>
                    <a:pt x="0" y="0"/>
                  </a:moveTo>
                  <a:lnTo>
                    <a:pt x="935459" y="0"/>
                  </a:lnTo>
                  <a:lnTo>
                    <a:pt x="935459" y="1069149"/>
                  </a:lnTo>
                  <a:lnTo>
                    <a:pt x="0" y="1069149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935459" cy="10977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54479" y="1976509"/>
            <a:ext cx="4360284" cy="4059425"/>
            <a:chOff x="0" y="0"/>
            <a:chExt cx="6350000" cy="5911850"/>
          </a:xfrm>
        </p:grpSpPr>
        <p:sp>
          <p:nvSpPr>
            <p:cNvPr id="7" name="Freeform 7"/>
            <p:cNvSpPr/>
            <p:nvPr/>
          </p:nvSpPr>
          <p:spPr>
            <a:xfrm>
              <a:off x="302" y="0"/>
              <a:ext cx="6348428" cy="5911850"/>
            </a:xfrm>
            <a:custGeom>
              <a:avLst/>
              <a:gdLst/>
              <a:ahLst/>
              <a:cxnLst/>
              <a:rect l="l" t="t" r="r" b="b"/>
              <a:pathLst>
                <a:path w="6348428" h="5911850">
                  <a:moveTo>
                    <a:pt x="1146508" y="402590"/>
                  </a:moveTo>
                  <a:lnTo>
                    <a:pt x="108918" y="2192020"/>
                  </a:lnTo>
                  <a:cubicBezTo>
                    <a:pt x="-68882" y="2498090"/>
                    <a:pt x="-25702" y="2884170"/>
                    <a:pt x="214328" y="3144520"/>
                  </a:cubicBezTo>
                  <a:lnTo>
                    <a:pt x="2525728" y="5651500"/>
                  </a:lnTo>
                  <a:cubicBezTo>
                    <a:pt x="2678128" y="5817870"/>
                    <a:pt x="2894028" y="5911850"/>
                    <a:pt x="3118818" y="5911850"/>
                  </a:cubicBezTo>
                  <a:lnTo>
                    <a:pt x="5540708" y="5911850"/>
                  </a:lnTo>
                  <a:cubicBezTo>
                    <a:pt x="5986478" y="5911850"/>
                    <a:pt x="6348428" y="5549900"/>
                    <a:pt x="6348428" y="5104130"/>
                  </a:cubicBezTo>
                  <a:lnTo>
                    <a:pt x="6348428" y="1891030"/>
                  </a:lnTo>
                  <a:cubicBezTo>
                    <a:pt x="6348428" y="1724660"/>
                    <a:pt x="6297628" y="1562100"/>
                    <a:pt x="6201108" y="1426210"/>
                  </a:cubicBezTo>
                  <a:lnTo>
                    <a:pt x="5439108" y="342900"/>
                  </a:lnTo>
                  <a:cubicBezTo>
                    <a:pt x="5287978" y="128270"/>
                    <a:pt x="5041598" y="0"/>
                    <a:pt x="4778708" y="0"/>
                  </a:cubicBezTo>
                  <a:lnTo>
                    <a:pt x="1845008" y="0"/>
                  </a:lnTo>
                  <a:cubicBezTo>
                    <a:pt x="1556718" y="0"/>
                    <a:pt x="1290018" y="153670"/>
                    <a:pt x="1146508" y="402590"/>
                  </a:cubicBezTo>
                  <a:close/>
                </a:path>
              </a:pathLst>
            </a:custGeom>
            <a:blipFill>
              <a:blip r:embed="rId3"/>
              <a:stretch>
                <a:fillRect r="-39771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1028700" y="1042193"/>
            <a:ext cx="392115" cy="392115"/>
          </a:xfrm>
          <a:custGeom>
            <a:avLst/>
            <a:gdLst/>
            <a:ahLst/>
            <a:cxnLst/>
            <a:rect l="l" t="t" r="r" b="b"/>
            <a:pathLst>
              <a:path w="392115" h="392115">
                <a:moveTo>
                  <a:pt x="0" y="0"/>
                </a:moveTo>
                <a:lnTo>
                  <a:pt x="392115" y="0"/>
                </a:lnTo>
                <a:lnTo>
                  <a:pt x="392115" y="392114"/>
                </a:lnTo>
                <a:lnTo>
                  <a:pt x="0" y="3921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 rot="5400000">
            <a:off x="11389487" y="166121"/>
            <a:ext cx="1800881" cy="9938745"/>
            <a:chOff x="0" y="0"/>
            <a:chExt cx="474306" cy="261761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74306" cy="2617612"/>
            </a:xfrm>
            <a:custGeom>
              <a:avLst/>
              <a:gdLst/>
              <a:ahLst/>
              <a:cxnLst/>
              <a:rect l="l" t="t" r="r" b="b"/>
              <a:pathLst>
                <a:path w="474306" h="2617612">
                  <a:moveTo>
                    <a:pt x="0" y="0"/>
                  </a:moveTo>
                  <a:lnTo>
                    <a:pt x="474306" y="0"/>
                  </a:lnTo>
                  <a:lnTo>
                    <a:pt x="474306" y="2617612"/>
                  </a:lnTo>
                  <a:lnTo>
                    <a:pt x="0" y="2617612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474306" cy="26461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320555" y="3936713"/>
            <a:ext cx="9938745" cy="5321587"/>
            <a:chOff x="0" y="0"/>
            <a:chExt cx="1651428" cy="8842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51428" cy="884237"/>
            </a:xfrm>
            <a:custGeom>
              <a:avLst/>
              <a:gdLst/>
              <a:ahLst/>
              <a:cxnLst/>
              <a:rect l="l" t="t" r="r" b="b"/>
              <a:pathLst>
                <a:path w="1651428" h="884237">
                  <a:moveTo>
                    <a:pt x="1651428" y="39727"/>
                  </a:moveTo>
                  <a:lnTo>
                    <a:pt x="1651428" y="844510"/>
                  </a:lnTo>
                  <a:cubicBezTo>
                    <a:pt x="1651428" y="855046"/>
                    <a:pt x="1647242" y="865151"/>
                    <a:pt x="1639792" y="872601"/>
                  </a:cubicBezTo>
                  <a:cubicBezTo>
                    <a:pt x="1632342" y="880051"/>
                    <a:pt x="1622237" y="884237"/>
                    <a:pt x="1611701" y="884237"/>
                  </a:cubicBezTo>
                  <a:lnTo>
                    <a:pt x="39727" y="884237"/>
                  </a:lnTo>
                  <a:cubicBezTo>
                    <a:pt x="29191" y="884237"/>
                    <a:pt x="19086" y="880051"/>
                    <a:pt x="11636" y="872601"/>
                  </a:cubicBezTo>
                  <a:cubicBezTo>
                    <a:pt x="4186" y="865151"/>
                    <a:pt x="0" y="855046"/>
                    <a:pt x="0" y="844510"/>
                  </a:cubicBezTo>
                  <a:lnTo>
                    <a:pt x="0" y="39727"/>
                  </a:lnTo>
                  <a:cubicBezTo>
                    <a:pt x="0" y="29191"/>
                    <a:pt x="4186" y="19086"/>
                    <a:pt x="11636" y="11636"/>
                  </a:cubicBezTo>
                  <a:cubicBezTo>
                    <a:pt x="19086" y="4186"/>
                    <a:pt x="29191" y="0"/>
                    <a:pt x="39727" y="0"/>
                  </a:cubicBezTo>
                  <a:lnTo>
                    <a:pt x="1611701" y="0"/>
                  </a:lnTo>
                  <a:cubicBezTo>
                    <a:pt x="1622237" y="0"/>
                    <a:pt x="1632342" y="4186"/>
                    <a:pt x="1639792" y="11636"/>
                  </a:cubicBezTo>
                  <a:cubicBezTo>
                    <a:pt x="1647242" y="19086"/>
                    <a:pt x="1651428" y="29191"/>
                    <a:pt x="1651428" y="3972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1651428" cy="8842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5400000">
            <a:off x="11397189" y="-4076634"/>
            <a:ext cx="1785477" cy="9938745"/>
            <a:chOff x="0" y="0"/>
            <a:chExt cx="470249" cy="261761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70249" cy="2617612"/>
            </a:xfrm>
            <a:custGeom>
              <a:avLst/>
              <a:gdLst/>
              <a:ahLst/>
              <a:cxnLst/>
              <a:rect l="l" t="t" r="r" b="b"/>
              <a:pathLst>
                <a:path w="470249" h="2617612">
                  <a:moveTo>
                    <a:pt x="0" y="0"/>
                  </a:moveTo>
                  <a:lnTo>
                    <a:pt x="470249" y="0"/>
                  </a:lnTo>
                  <a:lnTo>
                    <a:pt x="470249" y="2617612"/>
                  </a:lnTo>
                  <a:lnTo>
                    <a:pt x="0" y="2617612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470249" cy="26461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560862" y="1028700"/>
            <a:ext cx="10698438" cy="4818393"/>
            <a:chOff x="0" y="0"/>
            <a:chExt cx="8459470" cy="381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459470" cy="3808730"/>
            </a:xfrm>
            <a:custGeom>
              <a:avLst/>
              <a:gdLst/>
              <a:ahLst/>
              <a:cxnLst/>
              <a:rect l="l" t="t" r="r" b="b"/>
              <a:pathLst>
                <a:path w="8459470" h="3808730">
                  <a:moveTo>
                    <a:pt x="458470" y="0"/>
                  </a:moveTo>
                  <a:lnTo>
                    <a:pt x="8001000" y="0"/>
                  </a:lnTo>
                  <a:cubicBezTo>
                    <a:pt x="8255000" y="0"/>
                    <a:pt x="8459470" y="205740"/>
                    <a:pt x="8459470" y="458470"/>
                  </a:cubicBezTo>
                  <a:lnTo>
                    <a:pt x="8459470" y="2320290"/>
                  </a:lnTo>
                  <a:cubicBezTo>
                    <a:pt x="8459470" y="2451100"/>
                    <a:pt x="8403590" y="2576830"/>
                    <a:pt x="8304530" y="2663190"/>
                  </a:cubicBezTo>
                  <a:lnTo>
                    <a:pt x="7141210" y="3693160"/>
                  </a:lnTo>
                  <a:cubicBezTo>
                    <a:pt x="7057390" y="3768090"/>
                    <a:pt x="6949440" y="3808730"/>
                    <a:pt x="6836410" y="3808730"/>
                  </a:cubicBezTo>
                  <a:lnTo>
                    <a:pt x="3760470" y="3808730"/>
                  </a:lnTo>
                  <a:cubicBezTo>
                    <a:pt x="3506470" y="3808730"/>
                    <a:pt x="3302000" y="3602990"/>
                    <a:pt x="3302000" y="3350260"/>
                  </a:cubicBezTo>
                  <a:lnTo>
                    <a:pt x="3302000" y="3227070"/>
                  </a:lnTo>
                  <a:cubicBezTo>
                    <a:pt x="3302000" y="2973070"/>
                    <a:pt x="3096260" y="2768600"/>
                    <a:pt x="2843530" y="2768600"/>
                  </a:cubicBezTo>
                  <a:lnTo>
                    <a:pt x="458470" y="2768600"/>
                  </a:lnTo>
                  <a:cubicBezTo>
                    <a:pt x="205740" y="2768600"/>
                    <a:pt x="0" y="2562860"/>
                    <a:pt x="0" y="2310130"/>
                  </a:cubicBezTo>
                  <a:lnTo>
                    <a:pt x="0" y="458470"/>
                  </a:lnTo>
                  <a:cubicBezTo>
                    <a:pt x="0" y="205740"/>
                    <a:pt x="205740" y="0"/>
                    <a:pt x="458470" y="0"/>
                  </a:cubicBezTo>
                  <a:close/>
                </a:path>
              </a:pathLst>
            </a:custGeom>
            <a:blipFill>
              <a:blip r:embed="rId6"/>
              <a:stretch>
                <a:fillRect t="-34037" b="-13941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1420815" y="7435758"/>
            <a:ext cx="5652488" cy="190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11"/>
              </a:lnSpc>
            </a:pPr>
            <a:r>
              <a:rPr lang="en-US" sz="4800" i="1" spc="-320" dirty="0">
                <a:solidFill>
                  <a:srgbClr val="8AB2A6"/>
                </a:solidFill>
                <a:latin typeface="Arial Black" panose="020B0A04020102020204" pitchFamily="34" charset="0"/>
                <a:ea typeface="Anton Italics"/>
                <a:cs typeface="Anton Italics"/>
                <a:sym typeface="Anton Italics"/>
              </a:rPr>
              <a:t>PROJECT CONCLUSION</a:t>
            </a:r>
          </a:p>
        </p:txBody>
      </p:sp>
      <p:sp>
        <p:nvSpPr>
          <p:cNvPr id="21" name="Freeform 21"/>
          <p:cNvSpPr/>
          <p:nvPr/>
        </p:nvSpPr>
        <p:spPr>
          <a:xfrm>
            <a:off x="5414763" y="7136179"/>
            <a:ext cx="835888" cy="835888"/>
          </a:xfrm>
          <a:custGeom>
            <a:avLst/>
            <a:gdLst/>
            <a:ahLst/>
            <a:cxnLst/>
            <a:rect l="l" t="t" r="r" b="b"/>
            <a:pathLst>
              <a:path w="835888" h="835888">
                <a:moveTo>
                  <a:pt x="0" y="0"/>
                </a:moveTo>
                <a:lnTo>
                  <a:pt x="835888" y="0"/>
                </a:lnTo>
                <a:lnTo>
                  <a:pt x="835888" y="835888"/>
                </a:lnTo>
                <a:lnTo>
                  <a:pt x="0" y="8358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608058" y="1028700"/>
            <a:ext cx="111093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400" spc="-2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Arowwai Industries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873440" y="6602384"/>
            <a:ext cx="9957942" cy="2276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7"/>
              </a:lnSpc>
            </a:pPr>
            <a:r>
              <a:rPr lang="en-US" sz="1906" b="1" spc="-38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The Mini Market Project demonstrates:</a:t>
            </a:r>
          </a:p>
          <a:p>
            <a:pPr algn="l">
              <a:lnSpc>
                <a:spcPts val="2287"/>
              </a:lnSpc>
            </a:pPr>
            <a:endParaRPr lang="en-US" sz="1906" b="1" spc="-38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marL="411573" lvl="1" indent="-205786" algn="l">
              <a:lnSpc>
                <a:spcPts val="2287"/>
              </a:lnSpc>
              <a:buFont typeface="Arial"/>
              <a:buChar char="•"/>
            </a:pPr>
            <a:r>
              <a:rPr lang="en-US" sz="1906" b="1" spc="-38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Strong understanding of web development fundamentals.</a:t>
            </a:r>
          </a:p>
          <a:p>
            <a:pPr marL="411573" lvl="1" indent="-205786" algn="l">
              <a:lnSpc>
                <a:spcPts val="2287"/>
              </a:lnSpc>
              <a:buFont typeface="Arial"/>
              <a:buChar char="•"/>
            </a:pPr>
            <a:r>
              <a:rPr lang="en-US" sz="1906" b="1" spc="-38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Practical use of PHP and MySQL.</a:t>
            </a:r>
          </a:p>
          <a:p>
            <a:pPr marL="411573" lvl="1" indent="-205786" algn="l">
              <a:lnSpc>
                <a:spcPts val="2287"/>
              </a:lnSpc>
              <a:buFont typeface="Arial"/>
              <a:buChar char="•"/>
            </a:pPr>
            <a:r>
              <a:rPr lang="en-US" sz="1906" b="1" spc="-38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Clean system organization.</a:t>
            </a:r>
          </a:p>
          <a:p>
            <a:pPr marL="411573" lvl="1" indent="-205786" algn="l">
              <a:lnSpc>
                <a:spcPts val="2287"/>
              </a:lnSpc>
              <a:buFont typeface="Arial"/>
              <a:buChar char="•"/>
            </a:pPr>
            <a:r>
              <a:rPr lang="en-US" sz="1906" b="1" spc="-38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Realistic e-commerce workflow.</a:t>
            </a:r>
          </a:p>
          <a:p>
            <a:pPr marL="411573" lvl="1" indent="-205786" algn="l">
              <a:lnSpc>
                <a:spcPts val="2287"/>
              </a:lnSpc>
              <a:buFont typeface="Arial"/>
              <a:buChar char="•"/>
            </a:pPr>
            <a:r>
              <a:rPr lang="en-US" sz="1906" b="1" spc="-38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User-friendly Arabic interface.</a:t>
            </a:r>
          </a:p>
          <a:p>
            <a:pPr algn="l">
              <a:lnSpc>
                <a:spcPts val="2287"/>
              </a:lnSpc>
            </a:pPr>
            <a:endParaRPr lang="en-US" sz="1906" b="1" spc="-38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3146795"/>
            <a:chOff x="0" y="0"/>
            <a:chExt cx="2696887" cy="5228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96887" cy="522873"/>
            </a:xfrm>
            <a:custGeom>
              <a:avLst/>
              <a:gdLst/>
              <a:ahLst/>
              <a:cxnLst/>
              <a:rect l="l" t="t" r="r" b="b"/>
              <a:pathLst>
                <a:path w="2696887" h="522873">
                  <a:moveTo>
                    <a:pt x="2696887" y="24327"/>
                  </a:moveTo>
                  <a:lnTo>
                    <a:pt x="2696887" y="498546"/>
                  </a:lnTo>
                  <a:cubicBezTo>
                    <a:pt x="2696887" y="511981"/>
                    <a:pt x="2685995" y="522873"/>
                    <a:pt x="2672560" y="522873"/>
                  </a:cubicBezTo>
                  <a:lnTo>
                    <a:pt x="24327" y="522873"/>
                  </a:lnTo>
                  <a:cubicBezTo>
                    <a:pt x="10891" y="522873"/>
                    <a:pt x="0" y="511981"/>
                    <a:pt x="0" y="498546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lnTo>
                    <a:pt x="2672560" y="0"/>
                  </a:lnTo>
                  <a:cubicBezTo>
                    <a:pt x="2685995" y="0"/>
                    <a:pt x="2696887" y="10891"/>
                    <a:pt x="2696887" y="2432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2696887" cy="522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1523340"/>
            <a:ext cx="2556436" cy="2157516"/>
            <a:chOff x="0" y="0"/>
            <a:chExt cx="673300" cy="5682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73300" cy="568235"/>
            </a:xfrm>
            <a:custGeom>
              <a:avLst/>
              <a:gdLst/>
              <a:ahLst/>
              <a:cxnLst/>
              <a:rect l="l" t="t" r="r" b="b"/>
              <a:pathLst>
                <a:path w="673300" h="568235">
                  <a:moveTo>
                    <a:pt x="0" y="0"/>
                  </a:moveTo>
                  <a:lnTo>
                    <a:pt x="673300" y="0"/>
                  </a:lnTo>
                  <a:lnTo>
                    <a:pt x="673300" y="568235"/>
                  </a:lnTo>
                  <a:lnTo>
                    <a:pt x="0" y="568235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673300" cy="5968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221732" y="1739157"/>
            <a:ext cx="11850772" cy="1826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70"/>
              </a:lnSpc>
            </a:pPr>
            <a:r>
              <a:rPr lang="en-US" sz="8800" i="1" spc="-668" dirty="0">
                <a:solidFill>
                  <a:srgbClr val="8AB2A6"/>
                </a:solidFill>
                <a:latin typeface="Arial Black" panose="020B0A04020102020204" pitchFamily="34" charset="0"/>
                <a:ea typeface="Anton Italics"/>
                <a:cs typeface="Anton Italics"/>
                <a:sym typeface="Anton Italics"/>
              </a:rPr>
              <a:t>THANK YOU</a:t>
            </a:r>
          </a:p>
        </p:txBody>
      </p:sp>
      <p:sp>
        <p:nvSpPr>
          <p:cNvPr id="10" name="Freeform 10"/>
          <p:cNvSpPr/>
          <p:nvPr/>
        </p:nvSpPr>
        <p:spPr>
          <a:xfrm>
            <a:off x="1028700" y="8852693"/>
            <a:ext cx="392115" cy="392115"/>
          </a:xfrm>
          <a:custGeom>
            <a:avLst/>
            <a:gdLst/>
            <a:ahLst/>
            <a:cxnLst/>
            <a:rect l="l" t="t" r="r" b="b"/>
            <a:pathLst>
              <a:path w="392115" h="392115">
                <a:moveTo>
                  <a:pt x="0" y="0"/>
                </a:moveTo>
                <a:lnTo>
                  <a:pt x="392115" y="0"/>
                </a:lnTo>
                <a:lnTo>
                  <a:pt x="392115" y="392114"/>
                </a:lnTo>
                <a:lnTo>
                  <a:pt x="0" y="39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221732" y="2238693"/>
            <a:ext cx="726809" cy="726809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8" y="0"/>
                </a:lnTo>
                <a:lnTo>
                  <a:pt x="726808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-10800000">
            <a:off x="14675165" y="1523340"/>
            <a:ext cx="2556436" cy="2157516"/>
            <a:chOff x="0" y="0"/>
            <a:chExt cx="673300" cy="56823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73300" cy="568235"/>
            </a:xfrm>
            <a:custGeom>
              <a:avLst/>
              <a:gdLst/>
              <a:ahLst/>
              <a:cxnLst/>
              <a:rect l="l" t="t" r="r" b="b"/>
              <a:pathLst>
                <a:path w="673300" h="568235">
                  <a:moveTo>
                    <a:pt x="0" y="0"/>
                  </a:moveTo>
                  <a:lnTo>
                    <a:pt x="673300" y="0"/>
                  </a:lnTo>
                  <a:lnTo>
                    <a:pt x="673300" y="568235"/>
                  </a:lnTo>
                  <a:lnTo>
                    <a:pt x="0" y="568235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673300" cy="5968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flipH="1">
            <a:off x="14345694" y="2238693"/>
            <a:ext cx="726809" cy="726809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726809" y="0"/>
                </a:moveTo>
                <a:lnTo>
                  <a:pt x="0" y="0"/>
                </a:lnTo>
                <a:lnTo>
                  <a:pt x="0" y="726809"/>
                </a:lnTo>
                <a:lnTo>
                  <a:pt x="726809" y="726809"/>
                </a:lnTo>
                <a:lnTo>
                  <a:pt x="72680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-272999" y="5237252"/>
            <a:ext cx="8868150" cy="3994063"/>
            <a:chOff x="0" y="0"/>
            <a:chExt cx="8459470" cy="381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459470" cy="3808730"/>
            </a:xfrm>
            <a:custGeom>
              <a:avLst/>
              <a:gdLst/>
              <a:ahLst/>
              <a:cxnLst/>
              <a:rect l="l" t="t" r="r" b="b"/>
              <a:pathLst>
                <a:path w="8459470" h="3808730">
                  <a:moveTo>
                    <a:pt x="458470" y="0"/>
                  </a:moveTo>
                  <a:lnTo>
                    <a:pt x="8001000" y="0"/>
                  </a:lnTo>
                  <a:cubicBezTo>
                    <a:pt x="8255000" y="0"/>
                    <a:pt x="8459470" y="205740"/>
                    <a:pt x="8459470" y="458470"/>
                  </a:cubicBezTo>
                  <a:lnTo>
                    <a:pt x="8459470" y="2320290"/>
                  </a:lnTo>
                  <a:cubicBezTo>
                    <a:pt x="8459470" y="2451100"/>
                    <a:pt x="8403590" y="2576830"/>
                    <a:pt x="8304530" y="2663190"/>
                  </a:cubicBezTo>
                  <a:lnTo>
                    <a:pt x="7141210" y="3693160"/>
                  </a:lnTo>
                  <a:cubicBezTo>
                    <a:pt x="7057390" y="3768090"/>
                    <a:pt x="6949440" y="3808730"/>
                    <a:pt x="6836410" y="3808730"/>
                  </a:cubicBezTo>
                  <a:lnTo>
                    <a:pt x="3760470" y="3808730"/>
                  </a:lnTo>
                  <a:cubicBezTo>
                    <a:pt x="3506470" y="3808730"/>
                    <a:pt x="3302000" y="3602990"/>
                    <a:pt x="3302000" y="3350260"/>
                  </a:cubicBezTo>
                  <a:lnTo>
                    <a:pt x="3302000" y="3227070"/>
                  </a:lnTo>
                  <a:cubicBezTo>
                    <a:pt x="3302000" y="2973070"/>
                    <a:pt x="3096260" y="2768600"/>
                    <a:pt x="2843530" y="2768600"/>
                  </a:cubicBezTo>
                  <a:lnTo>
                    <a:pt x="458470" y="2768600"/>
                  </a:lnTo>
                  <a:cubicBezTo>
                    <a:pt x="205740" y="2768600"/>
                    <a:pt x="0" y="2562860"/>
                    <a:pt x="0" y="2310130"/>
                  </a:cubicBezTo>
                  <a:lnTo>
                    <a:pt x="0" y="458470"/>
                  </a:lnTo>
                  <a:cubicBezTo>
                    <a:pt x="0" y="205740"/>
                    <a:pt x="205740" y="0"/>
                    <a:pt x="458470" y="0"/>
                  </a:cubicBezTo>
                  <a:close/>
                </a:path>
              </a:pathLst>
            </a:custGeom>
            <a:blipFill>
              <a:blip r:embed="rId7"/>
              <a:stretch>
                <a:fillRect t="-5079" b="-43177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1359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6466331" y="5143500"/>
            <a:ext cx="1821669" cy="4114800"/>
            <a:chOff x="0" y="0"/>
            <a:chExt cx="479781" cy="10837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9781" cy="1083733"/>
            </a:xfrm>
            <a:custGeom>
              <a:avLst/>
              <a:gdLst/>
              <a:ahLst/>
              <a:cxnLst/>
              <a:rect l="l" t="t" r="r" b="b"/>
              <a:pathLst>
                <a:path w="479781" h="1083733">
                  <a:moveTo>
                    <a:pt x="0" y="0"/>
                  </a:moveTo>
                  <a:lnTo>
                    <a:pt x="479781" y="0"/>
                  </a:lnTo>
                  <a:lnTo>
                    <a:pt x="479781" y="1083733"/>
                  </a:lnTo>
                  <a:lnTo>
                    <a:pt x="0" y="1083733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79781" cy="1112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2400" y="2203445"/>
            <a:ext cx="16401590" cy="1270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83"/>
              </a:lnSpc>
            </a:pPr>
            <a:r>
              <a:rPr lang="en-US" sz="9772" b="1" spc="-390" dirty="0">
                <a:solidFill>
                  <a:srgbClr val="8AB2A6"/>
                </a:solidFill>
                <a:latin typeface="Amiri"/>
                <a:ea typeface="Amiri"/>
                <a:cs typeface="Amiri"/>
                <a:sym typeface="Amiri"/>
              </a:rPr>
              <a:t>The Problem It Solved:</a:t>
            </a:r>
          </a:p>
        </p:txBody>
      </p:sp>
      <p:sp>
        <p:nvSpPr>
          <p:cNvPr id="7" name="Freeform 7"/>
          <p:cNvSpPr/>
          <p:nvPr/>
        </p:nvSpPr>
        <p:spPr>
          <a:xfrm>
            <a:off x="8977041" y="3511293"/>
            <a:ext cx="726809" cy="726809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9" y="0"/>
                </a:lnTo>
                <a:lnTo>
                  <a:pt x="726809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703850" y="2224176"/>
            <a:ext cx="7555450" cy="7034124"/>
            <a:chOff x="0" y="0"/>
            <a:chExt cx="6350000" cy="5911850"/>
          </a:xfrm>
        </p:grpSpPr>
        <p:sp>
          <p:nvSpPr>
            <p:cNvPr id="9" name="Freeform 9"/>
            <p:cNvSpPr/>
            <p:nvPr/>
          </p:nvSpPr>
          <p:spPr>
            <a:xfrm>
              <a:off x="302" y="0"/>
              <a:ext cx="6348428" cy="5911850"/>
            </a:xfrm>
            <a:custGeom>
              <a:avLst/>
              <a:gdLst/>
              <a:ahLst/>
              <a:cxnLst/>
              <a:rect l="l" t="t" r="r" b="b"/>
              <a:pathLst>
                <a:path w="6348428" h="5911850">
                  <a:moveTo>
                    <a:pt x="1146508" y="402590"/>
                  </a:moveTo>
                  <a:lnTo>
                    <a:pt x="108918" y="2192020"/>
                  </a:lnTo>
                  <a:cubicBezTo>
                    <a:pt x="-68882" y="2498090"/>
                    <a:pt x="-25702" y="2884170"/>
                    <a:pt x="214328" y="3144520"/>
                  </a:cubicBezTo>
                  <a:lnTo>
                    <a:pt x="2525728" y="5651500"/>
                  </a:lnTo>
                  <a:cubicBezTo>
                    <a:pt x="2678128" y="5817870"/>
                    <a:pt x="2894028" y="5911850"/>
                    <a:pt x="3118818" y="5911850"/>
                  </a:cubicBezTo>
                  <a:lnTo>
                    <a:pt x="5540708" y="5911850"/>
                  </a:lnTo>
                  <a:cubicBezTo>
                    <a:pt x="5986478" y="5911850"/>
                    <a:pt x="6348428" y="5549900"/>
                    <a:pt x="6348428" y="5104130"/>
                  </a:cubicBezTo>
                  <a:lnTo>
                    <a:pt x="6348428" y="1891030"/>
                  </a:lnTo>
                  <a:cubicBezTo>
                    <a:pt x="6348428" y="1724660"/>
                    <a:pt x="6297628" y="1562100"/>
                    <a:pt x="6201108" y="1426210"/>
                  </a:cubicBezTo>
                  <a:lnTo>
                    <a:pt x="5439108" y="342900"/>
                  </a:lnTo>
                  <a:cubicBezTo>
                    <a:pt x="5287978" y="128270"/>
                    <a:pt x="5041598" y="0"/>
                    <a:pt x="4778708" y="0"/>
                  </a:cubicBezTo>
                  <a:lnTo>
                    <a:pt x="1845008" y="0"/>
                  </a:lnTo>
                  <a:cubicBezTo>
                    <a:pt x="1556718" y="0"/>
                    <a:pt x="1290018" y="153670"/>
                    <a:pt x="1146508" y="402590"/>
                  </a:cubicBezTo>
                  <a:close/>
                </a:path>
              </a:pathLst>
            </a:custGeom>
            <a:blipFill>
              <a:blip r:embed="rId5"/>
              <a:stretch>
                <a:fillRect r="-3977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028700" y="4369884"/>
            <a:ext cx="8675150" cy="5803519"/>
            <a:chOff x="0" y="0"/>
            <a:chExt cx="1441468" cy="9643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41468" cy="964315"/>
            </a:xfrm>
            <a:custGeom>
              <a:avLst/>
              <a:gdLst/>
              <a:ahLst/>
              <a:cxnLst/>
              <a:rect l="l" t="t" r="r" b="b"/>
              <a:pathLst>
                <a:path w="1441468" h="964315">
                  <a:moveTo>
                    <a:pt x="1441468" y="45514"/>
                  </a:moveTo>
                  <a:lnTo>
                    <a:pt x="1441468" y="918801"/>
                  </a:lnTo>
                  <a:cubicBezTo>
                    <a:pt x="1441468" y="930872"/>
                    <a:pt x="1436673" y="942449"/>
                    <a:pt x="1428138" y="950984"/>
                  </a:cubicBezTo>
                  <a:cubicBezTo>
                    <a:pt x="1419602" y="959520"/>
                    <a:pt x="1408026" y="964315"/>
                    <a:pt x="1395955" y="964315"/>
                  </a:cubicBezTo>
                  <a:lnTo>
                    <a:pt x="45514" y="964315"/>
                  </a:lnTo>
                  <a:cubicBezTo>
                    <a:pt x="33443" y="964315"/>
                    <a:pt x="21866" y="959520"/>
                    <a:pt x="13331" y="950984"/>
                  </a:cubicBezTo>
                  <a:cubicBezTo>
                    <a:pt x="4795" y="942449"/>
                    <a:pt x="0" y="930872"/>
                    <a:pt x="0" y="918801"/>
                  </a:cubicBezTo>
                  <a:lnTo>
                    <a:pt x="0" y="45514"/>
                  </a:lnTo>
                  <a:cubicBezTo>
                    <a:pt x="0" y="33443"/>
                    <a:pt x="4795" y="21866"/>
                    <a:pt x="13331" y="13331"/>
                  </a:cubicBezTo>
                  <a:cubicBezTo>
                    <a:pt x="21866" y="4795"/>
                    <a:pt x="33443" y="0"/>
                    <a:pt x="45514" y="0"/>
                  </a:cubicBezTo>
                  <a:lnTo>
                    <a:pt x="1395955" y="0"/>
                  </a:lnTo>
                  <a:cubicBezTo>
                    <a:pt x="1421091" y="0"/>
                    <a:pt x="1441468" y="20377"/>
                    <a:pt x="1441468" y="4551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1441468" cy="964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19411" y="6765014"/>
            <a:ext cx="8293728" cy="980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7"/>
              </a:lnSpc>
            </a:pPr>
            <a:r>
              <a:rPr lang="en-US" sz="2148" b="1" spc="-42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The Thing That My App Will Solve That Im Gonna Give It To A Shop To Use It And Make It His Own Webpage App To Put Its Products In It And Sell It To The Public.</a:t>
            </a:r>
          </a:p>
        </p:txBody>
      </p:sp>
    </p:spTree>
    <p:extLst>
      <p:ext uri="{BB962C8B-B14F-4D97-AF65-F5344CB8AC3E}">
        <p14:creationId xmlns:p14="http://schemas.microsoft.com/office/powerpoint/2010/main" val="3210750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6466331" y="5143500"/>
            <a:ext cx="1821669" cy="4114800"/>
            <a:chOff x="0" y="0"/>
            <a:chExt cx="479781" cy="10837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9781" cy="1083733"/>
            </a:xfrm>
            <a:custGeom>
              <a:avLst/>
              <a:gdLst/>
              <a:ahLst/>
              <a:cxnLst/>
              <a:rect l="l" t="t" r="r" b="b"/>
              <a:pathLst>
                <a:path w="479781" h="1083733">
                  <a:moveTo>
                    <a:pt x="0" y="0"/>
                  </a:moveTo>
                  <a:lnTo>
                    <a:pt x="479781" y="0"/>
                  </a:lnTo>
                  <a:lnTo>
                    <a:pt x="479781" y="1083733"/>
                  </a:lnTo>
                  <a:lnTo>
                    <a:pt x="0" y="1083733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79781" cy="1112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8991" y="1961480"/>
            <a:ext cx="16401590" cy="1253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83"/>
              </a:lnSpc>
            </a:pPr>
            <a:r>
              <a:rPr lang="en-US" sz="9772" spc="-390">
                <a:solidFill>
                  <a:srgbClr val="8AB2A6"/>
                </a:solidFill>
                <a:latin typeface="Amiri"/>
                <a:ea typeface="Amiri"/>
                <a:cs typeface="Amiri"/>
                <a:sym typeface="Amiri"/>
              </a:rPr>
              <a:t>PROJECT OVERVIEW</a:t>
            </a:r>
          </a:p>
        </p:txBody>
      </p:sp>
      <p:sp>
        <p:nvSpPr>
          <p:cNvPr id="7" name="Freeform 7"/>
          <p:cNvSpPr/>
          <p:nvPr/>
        </p:nvSpPr>
        <p:spPr>
          <a:xfrm>
            <a:off x="8977041" y="3511293"/>
            <a:ext cx="726809" cy="726809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9" y="0"/>
                </a:lnTo>
                <a:lnTo>
                  <a:pt x="726809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703850" y="2224176"/>
            <a:ext cx="7555450" cy="7034124"/>
            <a:chOff x="0" y="0"/>
            <a:chExt cx="6350000" cy="5911850"/>
          </a:xfrm>
        </p:grpSpPr>
        <p:sp>
          <p:nvSpPr>
            <p:cNvPr id="9" name="Freeform 9"/>
            <p:cNvSpPr/>
            <p:nvPr/>
          </p:nvSpPr>
          <p:spPr>
            <a:xfrm>
              <a:off x="302" y="0"/>
              <a:ext cx="6348428" cy="5911850"/>
            </a:xfrm>
            <a:custGeom>
              <a:avLst/>
              <a:gdLst/>
              <a:ahLst/>
              <a:cxnLst/>
              <a:rect l="l" t="t" r="r" b="b"/>
              <a:pathLst>
                <a:path w="6348428" h="5911850">
                  <a:moveTo>
                    <a:pt x="1146508" y="402590"/>
                  </a:moveTo>
                  <a:lnTo>
                    <a:pt x="108918" y="2192020"/>
                  </a:lnTo>
                  <a:cubicBezTo>
                    <a:pt x="-68882" y="2498090"/>
                    <a:pt x="-25702" y="2884170"/>
                    <a:pt x="214328" y="3144520"/>
                  </a:cubicBezTo>
                  <a:lnTo>
                    <a:pt x="2525728" y="5651500"/>
                  </a:lnTo>
                  <a:cubicBezTo>
                    <a:pt x="2678128" y="5817870"/>
                    <a:pt x="2894028" y="5911850"/>
                    <a:pt x="3118818" y="5911850"/>
                  </a:cubicBezTo>
                  <a:lnTo>
                    <a:pt x="5540708" y="5911850"/>
                  </a:lnTo>
                  <a:cubicBezTo>
                    <a:pt x="5986478" y="5911850"/>
                    <a:pt x="6348428" y="5549900"/>
                    <a:pt x="6348428" y="5104130"/>
                  </a:cubicBezTo>
                  <a:lnTo>
                    <a:pt x="6348428" y="1891030"/>
                  </a:lnTo>
                  <a:cubicBezTo>
                    <a:pt x="6348428" y="1724660"/>
                    <a:pt x="6297628" y="1562100"/>
                    <a:pt x="6201108" y="1426210"/>
                  </a:cubicBezTo>
                  <a:lnTo>
                    <a:pt x="5439108" y="342900"/>
                  </a:lnTo>
                  <a:cubicBezTo>
                    <a:pt x="5287978" y="128270"/>
                    <a:pt x="5041598" y="0"/>
                    <a:pt x="4778708" y="0"/>
                  </a:cubicBezTo>
                  <a:lnTo>
                    <a:pt x="1845008" y="0"/>
                  </a:lnTo>
                  <a:cubicBezTo>
                    <a:pt x="1556718" y="0"/>
                    <a:pt x="1290018" y="153670"/>
                    <a:pt x="1146508" y="402590"/>
                  </a:cubicBezTo>
                  <a:close/>
                </a:path>
              </a:pathLst>
            </a:custGeom>
            <a:blipFill>
              <a:blip r:embed="rId5"/>
              <a:stretch>
                <a:fillRect r="-3977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028700" y="4369884"/>
            <a:ext cx="8675150" cy="5803519"/>
            <a:chOff x="0" y="0"/>
            <a:chExt cx="1441468" cy="9643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41468" cy="964315"/>
            </a:xfrm>
            <a:custGeom>
              <a:avLst/>
              <a:gdLst/>
              <a:ahLst/>
              <a:cxnLst/>
              <a:rect l="l" t="t" r="r" b="b"/>
              <a:pathLst>
                <a:path w="1441468" h="964315">
                  <a:moveTo>
                    <a:pt x="1441468" y="45514"/>
                  </a:moveTo>
                  <a:lnTo>
                    <a:pt x="1441468" y="918801"/>
                  </a:lnTo>
                  <a:cubicBezTo>
                    <a:pt x="1441468" y="930872"/>
                    <a:pt x="1436673" y="942449"/>
                    <a:pt x="1428138" y="950984"/>
                  </a:cubicBezTo>
                  <a:cubicBezTo>
                    <a:pt x="1419602" y="959520"/>
                    <a:pt x="1408026" y="964315"/>
                    <a:pt x="1395955" y="964315"/>
                  </a:cubicBezTo>
                  <a:lnTo>
                    <a:pt x="45514" y="964315"/>
                  </a:lnTo>
                  <a:cubicBezTo>
                    <a:pt x="33443" y="964315"/>
                    <a:pt x="21866" y="959520"/>
                    <a:pt x="13331" y="950984"/>
                  </a:cubicBezTo>
                  <a:cubicBezTo>
                    <a:pt x="4795" y="942449"/>
                    <a:pt x="0" y="930872"/>
                    <a:pt x="0" y="918801"/>
                  </a:cubicBezTo>
                  <a:lnTo>
                    <a:pt x="0" y="45514"/>
                  </a:lnTo>
                  <a:cubicBezTo>
                    <a:pt x="0" y="33443"/>
                    <a:pt x="4795" y="21866"/>
                    <a:pt x="13331" y="13331"/>
                  </a:cubicBezTo>
                  <a:cubicBezTo>
                    <a:pt x="21866" y="4795"/>
                    <a:pt x="33443" y="0"/>
                    <a:pt x="45514" y="0"/>
                  </a:cubicBezTo>
                  <a:lnTo>
                    <a:pt x="1395955" y="0"/>
                  </a:lnTo>
                  <a:cubicBezTo>
                    <a:pt x="1421091" y="0"/>
                    <a:pt x="1441468" y="20377"/>
                    <a:pt x="1441468" y="4551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1441468" cy="964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19411" y="4542902"/>
            <a:ext cx="8293728" cy="5744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7"/>
              </a:lnSpc>
            </a:pPr>
            <a:r>
              <a:rPr lang="en-US" sz="2148" b="1" spc="-4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Mini Market Project is a web-based application that simulates a real online store.</a:t>
            </a:r>
          </a:p>
          <a:p>
            <a:pPr algn="l">
              <a:lnSpc>
                <a:spcPts val="2577"/>
              </a:lnSpc>
            </a:pPr>
            <a:endParaRPr lang="en-US" sz="2148" b="1" spc="-42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2577"/>
              </a:lnSpc>
            </a:pPr>
            <a:r>
              <a:rPr lang="en-US" sz="2148" b="1" spc="-4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The system allows users to:</a:t>
            </a:r>
          </a:p>
          <a:p>
            <a:pPr algn="l">
              <a:lnSpc>
                <a:spcPts val="2577"/>
              </a:lnSpc>
            </a:pPr>
            <a:endParaRPr lang="en-US" sz="2148" b="1" spc="-42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marL="463785" lvl="1" indent="-231893" algn="l">
              <a:lnSpc>
                <a:spcPts val="2577"/>
              </a:lnSpc>
              <a:buFont typeface="Arial"/>
              <a:buChar char="•"/>
            </a:pPr>
            <a:r>
              <a:rPr lang="en-US" sz="2148" b="1" spc="-4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Browse products.</a:t>
            </a:r>
          </a:p>
          <a:p>
            <a:pPr marL="463785" lvl="1" indent="-231893" algn="l">
              <a:lnSpc>
                <a:spcPts val="2577"/>
              </a:lnSpc>
              <a:buFont typeface="Arial"/>
              <a:buChar char="•"/>
            </a:pPr>
            <a:r>
              <a:rPr lang="en-US" sz="2148" b="1" spc="-4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Add items to a shopping cart.</a:t>
            </a:r>
          </a:p>
          <a:p>
            <a:pPr marL="463785" lvl="1" indent="-231893" algn="l">
              <a:lnSpc>
                <a:spcPts val="2577"/>
              </a:lnSpc>
              <a:buFont typeface="Arial"/>
              <a:buChar char="•"/>
            </a:pPr>
            <a:r>
              <a:rPr lang="en-US" sz="2148" b="1" spc="-4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Place orders using Cash on Delivery.</a:t>
            </a:r>
          </a:p>
          <a:p>
            <a:pPr marL="463785" lvl="1" indent="-231893" algn="l">
              <a:lnSpc>
                <a:spcPts val="2577"/>
              </a:lnSpc>
              <a:buFont typeface="Arial"/>
              <a:buChar char="•"/>
            </a:pPr>
            <a:r>
              <a:rPr lang="en-US" sz="2148" b="1" spc="-4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Track order status.</a:t>
            </a:r>
          </a:p>
          <a:p>
            <a:pPr algn="l">
              <a:lnSpc>
                <a:spcPts val="2577"/>
              </a:lnSpc>
            </a:pPr>
            <a:endParaRPr lang="en-US" sz="2148" b="1" spc="-42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2577"/>
              </a:lnSpc>
            </a:pPr>
            <a:r>
              <a:rPr lang="en-US" sz="2148" b="1" spc="-4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Administrators can:</a:t>
            </a:r>
          </a:p>
          <a:p>
            <a:pPr algn="l">
              <a:lnSpc>
                <a:spcPts val="2577"/>
              </a:lnSpc>
            </a:pPr>
            <a:endParaRPr lang="en-US" sz="2148" b="1" spc="-42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marL="463785" lvl="1" indent="-231893" algn="l">
              <a:lnSpc>
                <a:spcPts val="2577"/>
              </a:lnSpc>
              <a:buFont typeface="Arial"/>
              <a:buChar char="•"/>
            </a:pPr>
            <a:r>
              <a:rPr lang="en-US" sz="2148" b="1" spc="-4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Manage products.</a:t>
            </a:r>
          </a:p>
          <a:p>
            <a:pPr marL="463785" lvl="1" indent="-231893" algn="l">
              <a:lnSpc>
                <a:spcPts val="2577"/>
              </a:lnSpc>
              <a:buFont typeface="Arial"/>
              <a:buChar char="•"/>
            </a:pPr>
            <a:r>
              <a:rPr lang="en-US" sz="2148" b="1" spc="-4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View and update orders.</a:t>
            </a:r>
          </a:p>
          <a:p>
            <a:pPr algn="l">
              <a:lnSpc>
                <a:spcPts val="2577"/>
              </a:lnSpc>
            </a:pPr>
            <a:endParaRPr lang="en-US" sz="2148" b="1" spc="-42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2577"/>
              </a:lnSpc>
            </a:pPr>
            <a:r>
              <a:rPr lang="en-US" sz="2148" b="1" spc="-4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The project focuses on simplicity, clarity, and educational value.</a:t>
            </a:r>
          </a:p>
          <a:p>
            <a:pPr algn="l">
              <a:lnSpc>
                <a:spcPts val="2577"/>
              </a:lnSpc>
            </a:pPr>
            <a:endParaRPr lang="en-US" sz="2148" b="1" spc="-42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305800" y="221662"/>
            <a:ext cx="9577240" cy="8832312"/>
            <a:chOff x="0" y="0"/>
            <a:chExt cx="1591360" cy="14675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91360" cy="1467580"/>
            </a:xfrm>
            <a:custGeom>
              <a:avLst/>
              <a:gdLst/>
              <a:ahLst/>
              <a:cxnLst/>
              <a:rect l="l" t="t" r="r" b="b"/>
              <a:pathLst>
                <a:path w="1591360" h="1467580">
                  <a:moveTo>
                    <a:pt x="1591360" y="41227"/>
                  </a:moveTo>
                  <a:lnTo>
                    <a:pt x="1591360" y="1426354"/>
                  </a:lnTo>
                  <a:cubicBezTo>
                    <a:pt x="1591360" y="1437288"/>
                    <a:pt x="1587017" y="1447774"/>
                    <a:pt x="1579285" y="1455505"/>
                  </a:cubicBezTo>
                  <a:cubicBezTo>
                    <a:pt x="1571554" y="1463237"/>
                    <a:pt x="1561068" y="1467580"/>
                    <a:pt x="1550134" y="1467580"/>
                  </a:cubicBezTo>
                  <a:lnTo>
                    <a:pt x="41227" y="1467580"/>
                  </a:lnTo>
                  <a:cubicBezTo>
                    <a:pt x="18458" y="1467580"/>
                    <a:pt x="0" y="1449123"/>
                    <a:pt x="0" y="1426354"/>
                  </a:cubicBezTo>
                  <a:lnTo>
                    <a:pt x="0" y="41227"/>
                  </a:lnTo>
                  <a:cubicBezTo>
                    <a:pt x="0" y="18458"/>
                    <a:pt x="18458" y="0"/>
                    <a:pt x="41227" y="0"/>
                  </a:cubicBezTo>
                  <a:lnTo>
                    <a:pt x="1550134" y="0"/>
                  </a:lnTo>
                  <a:cubicBezTo>
                    <a:pt x="1561068" y="0"/>
                    <a:pt x="1571554" y="4344"/>
                    <a:pt x="1579285" y="12075"/>
                  </a:cubicBezTo>
                  <a:cubicBezTo>
                    <a:pt x="1587017" y="19807"/>
                    <a:pt x="1591360" y="30293"/>
                    <a:pt x="1591360" y="4122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591360" cy="1467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183730" y="4637818"/>
            <a:ext cx="392115" cy="392115"/>
          </a:xfrm>
          <a:custGeom>
            <a:avLst/>
            <a:gdLst/>
            <a:ahLst/>
            <a:cxnLst/>
            <a:rect l="l" t="t" r="r" b="b"/>
            <a:pathLst>
              <a:path w="392115" h="392115">
                <a:moveTo>
                  <a:pt x="0" y="0"/>
                </a:moveTo>
                <a:lnTo>
                  <a:pt x="392114" y="0"/>
                </a:lnTo>
                <a:lnTo>
                  <a:pt x="392114" y="392114"/>
                </a:lnTo>
                <a:lnTo>
                  <a:pt x="0" y="39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0" y="5475013"/>
            <a:ext cx="2894909" cy="4811987"/>
            <a:chOff x="0" y="0"/>
            <a:chExt cx="762445" cy="126735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62445" cy="1267355"/>
            </a:xfrm>
            <a:custGeom>
              <a:avLst/>
              <a:gdLst/>
              <a:ahLst/>
              <a:cxnLst/>
              <a:rect l="l" t="t" r="r" b="b"/>
              <a:pathLst>
                <a:path w="762445" h="1267355">
                  <a:moveTo>
                    <a:pt x="0" y="0"/>
                  </a:moveTo>
                  <a:lnTo>
                    <a:pt x="762445" y="0"/>
                  </a:lnTo>
                  <a:lnTo>
                    <a:pt x="762445" y="1267355"/>
                  </a:lnTo>
                  <a:lnTo>
                    <a:pt x="0" y="1267355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762445" cy="1295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5474162"/>
            <a:ext cx="7100676" cy="6419011"/>
            <a:chOff x="0" y="0"/>
            <a:chExt cx="6350000" cy="5740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1270" cy="5741670"/>
            </a:xfrm>
            <a:custGeom>
              <a:avLst/>
              <a:gdLst/>
              <a:ahLst/>
              <a:cxnLst/>
              <a:rect l="l" t="t" r="r" b="b"/>
              <a:pathLst>
                <a:path w="6351270" h="5741670">
                  <a:moveTo>
                    <a:pt x="0" y="542290"/>
                  </a:moveTo>
                  <a:lnTo>
                    <a:pt x="0" y="2392680"/>
                  </a:lnTo>
                  <a:cubicBezTo>
                    <a:pt x="0" y="2691130"/>
                    <a:pt x="242570" y="2933700"/>
                    <a:pt x="542290" y="2933700"/>
                  </a:cubicBezTo>
                  <a:lnTo>
                    <a:pt x="1148080" y="2933700"/>
                  </a:lnTo>
                  <a:cubicBezTo>
                    <a:pt x="1447800" y="2933700"/>
                    <a:pt x="1690370" y="3176270"/>
                    <a:pt x="1690370" y="3475990"/>
                  </a:cubicBezTo>
                  <a:lnTo>
                    <a:pt x="1690370" y="5199380"/>
                  </a:lnTo>
                  <a:cubicBezTo>
                    <a:pt x="1690370" y="5499100"/>
                    <a:pt x="1932940" y="5741670"/>
                    <a:pt x="2232660" y="5741670"/>
                  </a:cubicBezTo>
                  <a:lnTo>
                    <a:pt x="3599180" y="5741670"/>
                  </a:lnTo>
                  <a:cubicBezTo>
                    <a:pt x="3735070" y="5741670"/>
                    <a:pt x="3867150" y="5689600"/>
                    <a:pt x="3967480" y="5598160"/>
                  </a:cubicBezTo>
                  <a:lnTo>
                    <a:pt x="6177280" y="3553460"/>
                  </a:lnTo>
                  <a:cubicBezTo>
                    <a:pt x="6287770" y="3450590"/>
                    <a:pt x="6351270" y="3307080"/>
                    <a:pt x="6351270" y="3155950"/>
                  </a:cubicBezTo>
                  <a:lnTo>
                    <a:pt x="6351270" y="542290"/>
                  </a:lnTo>
                  <a:cubicBezTo>
                    <a:pt x="6350000" y="242570"/>
                    <a:pt x="6107430" y="0"/>
                    <a:pt x="5807710" y="0"/>
                  </a:cubicBezTo>
                  <a:lnTo>
                    <a:pt x="542290" y="0"/>
                  </a:lnTo>
                  <a:cubicBezTo>
                    <a:pt x="242570" y="0"/>
                    <a:pt x="0" y="242570"/>
                    <a:pt x="0" y="542290"/>
                  </a:cubicBezTo>
                  <a:close/>
                </a:path>
              </a:pathLst>
            </a:custGeom>
            <a:blipFill>
              <a:blip r:embed="rId5"/>
              <a:stretch>
                <a:fillRect l="-17843" r="-17843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229458" y="3065075"/>
            <a:ext cx="8700580" cy="1036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06"/>
              </a:lnSpc>
            </a:pPr>
            <a:r>
              <a:rPr lang="en-US" sz="6600" b="1" i="1" spc="-146" dirty="0">
                <a:solidFill>
                  <a:srgbClr val="8AB2A6"/>
                </a:solidFill>
                <a:latin typeface="Bahnschrift" panose="020B0502040204020203" pitchFamily="34" charset="0"/>
                <a:ea typeface="Anton Italics"/>
                <a:cs typeface="Anton Italics"/>
                <a:sym typeface="Anton Italics"/>
              </a:rPr>
              <a:t>PROJECT FEATURES</a:t>
            </a:r>
          </a:p>
        </p:txBody>
      </p:sp>
      <p:sp>
        <p:nvSpPr>
          <p:cNvPr id="13" name="Freeform 13"/>
          <p:cNvSpPr/>
          <p:nvPr/>
        </p:nvSpPr>
        <p:spPr>
          <a:xfrm>
            <a:off x="720646" y="4470471"/>
            <a:ext cx="726809" cy="726809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8" y="0"/>
                </a:lnTo>
                <a:lnTo>
                  <a:pt x="726808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8398641" y="682087"/>
            <a:ext cx="9577240" cy="7911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2385"/>
              </a:lnSpc>
            </a:pPr>
            <a:r>
              <a:rPr lang="ar-EG" b="1" spc="-39" dirty="0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  <a:rtl/>
              </a:rPr>
              <a:t>:⭐ </a:t>
            </a:r>
            <a:r>
              <a:rPr lang="en-US" b="1" spc="-39" dirty="0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Key Features of the System</a:t>
            </a:r>
          </a:p>
          <a:p>
            <a:pPr algn="ctr" rtl="1">
              <a:lnSpc>
                <a:spcPts val="2385"/>
              </a:lnSpc>
            </a:pPr>
            <a:endParaRPr lang="en-US" sz="1400" b="1" spc="-39" dirty="0">
              <a:solidFill>
                <a:srgbClr val="8AB2A6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ctr">
              <a:lnSpc>
                <a:spcPts val="2385"/>
              </a:lnSpc>
            </a:pPr>
            <a:r>
              <a:rPr lang="en-US" sz="2000" b="1" spc="-39" dirty="0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This project includes several essential features that make it a complete mini e-commerce application:</a:t>
            </a:r>
          </a:p>
          <a:p>
            <a:pPr algn="ctr">
              <a:lnSpc>
                <a:spcPts val="2505"/>
              </a:lnSpc>
            </a:pPr>
            <a:endParaRPr lang="en-US" sz="1400" b="1" spc="-39" dirty="0">
              <a:solidFill>
                <a:srgbClr val="8AB2A6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ctr">
              <a:lnSpc>
                <a:spcPts val="2505"/>
              </a:lnSpc>
            </a:pPr>
            <a:r>
              <a:rPr lang="en-US" sz="2000" b="1" spc="-41" dirty="0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1- User registration and login system.</a:t>
            </a:r>
          </a:p>
          <a:p>
            <a:pPr algn="ctr">
              <a:lnSpc>
                <a:spcPts val="2505"/>
              </a:lnSpc>
            </a:pPr>
            <a:endParaRPr lang="en-US" sz="2000" b="1" spc="-41" dirty="0">
              <a:solidFill>
                <a:srgbClr val="8AB2A6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ctr">
              <a:lnSpc>
                <a:spcPts val="2505"/>
              </a:lnSpc>
            </a:pPr>
            <a:r>
              <a:rPr lang="en-US" sz="2000" b="1" spc="-41" dirty="0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2- Product browsing with dynamic loading.</a:t>
            </a:r>
          </a:p>
          <a:p>
            <a:pPr algn="ctr">
              <a:lnSpc>
                <a:spcPts val="2505"/>
              </a:lnSpc>
            </a:pPr>
            <a:endParaRPr lang="en-US" sz="2000" b="1" spc="-41" dirty="0">
              <a:solidFill>
                <a:srgbClr val="8AB2A6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ctr">
              <a:lnSpc>
                <a:spcPts val="2505"/>
              </a:lnSpc>
            </a:pPr>
            <a:r>
              <a:rPr lang="en-US" sz="2000" b="1" spc="-41" dirty="0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3- Shopping cart using session storage.</a:t>
            </a:r>
          </a:p>
          <a:p>
            <a:pPr algn="ctr">
              <a:lnSpc>
                <a:spcPts val="2505"/>
              </a:lnSpc>
            </a:pPr>
            <a:endParaRPr lang="en-US" sz="2000" b="1" spc="-41" dirty="0">
              <a:solidFill>
                <a:srgbClr val="8AB2A6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ctr">
              <a:lnSpc>
                <a:spcPts val="2505"/>
              </a:lnSpc>
            </a:pPr>
            <a:r>
              <a:rPr lang="en-US" sz="2000" b="1" spc="-41" dirty="0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4- Order placement using Cash on Delivery.</a:t>
            </a:r>
          </a:p>
          <a:p>
            <a:pPr algn="ctr">
              <a:lnSpc>
                <a:spcPts val="2505"/>
              </a:lnSpc>
            </a:pPr>
            <a:endParaRPr lang="en-US" sz="2000" b="1" spc="-41" dirty="0">
              <a:solidFill>
                <a:srgbClr val="8AB2A6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ctr">
              <a:lnSpc>
                <a:spcPts val="2505"/>
              </a:lnSpc>
            </a:pPr>
            <a:r>
              <a:rPr lang="en-US" sz="2000" b="1" spc="-41" dirty="0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5- Order tracking with Arabic status labels.</a:t>
            </a:r>
          </a:p>
          <a:p>
            <a:pPr algn="ctr">
              <a:lnSpc>
                <a:spcPts val="2505"/>
              </a:lnSpc>
            </a:pPr>
            <a:endParaRPr lang="en-US" sz="2000" b="1" spc="-41" dirty="0">
              <a:solidFill>
                <a:srgbClr val="8AB2A6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ctr">
              <a:lnSpc>
                <a:spcPts val="2505"/>
              </a:lnSpc>
            </a:pPr>
            <a:r>
              <a:rPr lang="en-US" sz="2000" b="1" spc="-41" dirty="0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6- Detailed product view before purchase.</a:t>
            </a:r>
          </a:p>
          <a:p>
            <a:pPr algn="ctr">
              <a:lnSpc>
                <a:spcPts val="2505"/>
              </a:lnSpc>
            </a:pPr>
            <a:endParaRPr lang="en-US" sz="2000" b="1" spc="-41" dirty="0">
              <a:solidFill>
                <a:srgbClr val="8AB2A6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ctr">
              <a:lnSpc>
                <a:spcPts val="2505"/>
              </a:lnSpc>
            </a:pPr>
            <a:r>
              <a:rPr lang="en-US" sz="2000" b="1" spc="-41" dirty="0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7- Secure database operations using PDO.</a:t>
            </a:r>
          </a:p>
          <a:p>
            <a:pPr algn="ctr">
              <a:lnSpc>
                <a:spcPts val="2505"/>
              </a:lnSpc>
            </a:pPr>
            <a:endParaRPr lang="en-US" sz="2000" b="1" spc="-41" dirty="0">
              <a:solidFill>
                <a:srgbClr val="8AB2A6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ctr">
              <a:lnSpc>
                <a:spcPts val="2505"/>
              </a:lnSpc>
            </a:pPr>
            <a:r>
              <a:rPr lang="en-US" sz="2000" b="1" spc="-41" dirty="0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8- Product details page with description and color selection.</a:t>
            </a:r>
          </a:p>
          <a:p>
            <a:pPr algn="ctr">
              <a:lnSpc>
                <a:spcPts val="2505"/>
              </a:lnSpc>
            </a:pPr>
            <a:endParaRPr lang="en-US" sz="2000" b="1" spc="-41" dirty="0">
              <a:solidFill>
                <a:srgbClr val="8AB2A6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ctr">
              <a:lnSpc>
                <a:spcPts val="2505"/>
              </a:lnSpc>
            </a:pPr>
            <a:r>
              <a:rPr lang="en-US" sz="2000" b="1" spc="-41" dirty="0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9- Product variants system (colors with individual stock).</a:t>
            </a:r>
          </a:p>
          <a:p>
            <a:pPr algn="ctr">
              <a:lnSpc>
                <a:spcPts val="2505"/>
              </a:lnSpc>
            </a:pPr>
            <a:endParaRPr lang="en-US" sz="2000" b="1" spc="-41" dirty="0">
              <a:solidFill>
                <a:srgbClr val="8AB2A6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ctr">
              <a:lnSpc>
                <a:spcPts val="2505"/>
              </a:lnSpc>
            </a:pPr>
            <a:r>
              <a:rPr lang="en-US" sz="2000" b="1" spc="-41" dirty="0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10- Admin authentication using database-stored email.</a:t>
            </a:r>
          </a:p>
          <a:p>
            <a:pPr algn="ctr" rtl="1">
              <a:lnSpc>
                <a:spcPts val="2265"/>
              </a:lnSpc>
            </a:pPr>
            <a:endParaRPr lang="en-US" sz="1600" b="1" spc="-41" dirty="0">
              <a:solidFill>
                <a:srgbClr val="8AB2A6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940179"/>
            <a:ext cx="1028700" cy="3231508"/>
            <a:chOff x="0" y="0"/>
            <a:chExt cx="270933" cy="8510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851097"/>
            </a:xfrm>
            <a:custGeom>
              <a:avLst/>
              <a:gdLst/>
              <a:ahLst/>
              <a:cxnLst/>
              <a:rect l="l" t="t" r="r" b="b"/>
              <a:pathLst>
                <a:path w="270933" h="851097">
                  <a:moveTo>
                    <a:pt x="0" y="0"/>
                  </a:moveTo>
                  <a:lnTo>
                    <a:pt x="270933" y="0"/>
                  </a:lnTo>
                  <a:lnTo>
                    <a:pt x="270933" y="851097"/>
                  </a:lnTo>
                  <a:lnTo>
                    <a:pt x="0" y="851097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70933" cy="8796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37311" y="9128918"/>
            <a:ext cx="392115" cy="392115"/>
          </a:xfrm>
          <a:custGeom>
            <a:avLst/>
            <a:gdLst/>
            <a:ahLst/>
            <a:cxnLst/>
            <a:rect l="l" t="t" r="r" b="b"/>
            <a:pathLst>
              <a:path w="392115" h="392115">
                <a:moveTo>
                  <a:pt x="0" y="0"/>
                </a:moveTo>
                <a:lnTo>
                  <a:pt x="392115" y="0"/>
                </a:lnTo>
                <a:lnTo>
                  <a:pt x="392115" y="392114"/>
                </a:lnTo>
                <a:lnTo>
                  <a:pt x="0" y="39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28700" y="1042193"/>
            <a:ext cx="8215857" cy="5027480"/>
            <a:chOff x="0" y="0"/>
            <a:chExt cx="1365152" cy="8353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5152" cy="835368"/>
            </a:xfrm>
            <a:custGeom>
              <a:avLst/>
              <a:gdLst/>
              <a:ahLst/>
              <a:cxnLst/>
              <a:rect l="l" t="t" r="r" b="b"/>
              <a:pathLst>
                <a:path w="1365152" h="835368">
                  <a:moveTo>
                    <a:pt x="1365152" y="48058"/>
                  </a:moveTo>
                  <a:lnTo>
                    <a:pt x="1365152" y="787310"/>
                  </a:lnTo>
                  <a:cubicBezTo>
                    <a:pt x="1365152" y="800056"/>
                    <a:pt x="1360089" y="812280"/>
                    <a:pt x="1351076" y="821292"/>
                  </a:cubicBezTo>
                  <a:cubicBezTo>
                    <a:pt x="1342063" y="830305"/>
                    <a:pt x="1329840" y="835368"/>
                    <a:pt x="1317094" y="835368"/>
                  </a:cubicBezTo>
                  <a:lnTo>
                    <a:pt x="48058" y="835368"/>
                  </a:lnTo>
                  <a:cubicBezTo>
                    <a:pt x="21516" y="835368"/>
                    <a:pt x="0" y="813852"/>
                    <a:pt x="0" y="787310"/>
                  </a:cubicBezTo>
                  <a:lnTo>
                    <a:pt x="0" y="48058"/>
                  </a:lnTo>
                  <a:cubicBezTo>
                    <a:pt x="0" y="21516"/>
                    <a:pt x="21516" y="0"/>
                    <a:pt x="48058" y="0"/>
                  </a:cubicBezTo>
                  <a:lnTo>
                    <a:pt x="1317094" y="0"/>
                  </a:lnTo>
                  <a:cubicBezTo>
                    <a:pt x="1343636" y="0"/>
                    <a:pt x="1365152" y="21516"/>
                    <a:pt x="1365152" y="4805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1365152" cy="8353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342197" y="5388050"/>
            <a:ext cx="726809" cy="726809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9" y="0"/>
                </a:lnTo>
                <a:lnTo>
                  <a:pt x="726809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648093" y="1462114"/>
            <a:ext cx="6977071" cy="4187638"/>
            <a:chOff x="0" y="0"/>
            <a:chExt cx="6350000" cy="381127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3811270"/>
            </a:xfrm>
            <a:custGeom>
              <a:avLst/>
              <a:gdLst/>
              <a:ahLst/>
              <a:cxnLst/>
              <a:rect l="l" t="t" r="r" b="b"/>
              <a:pathLst>
                <a:path w="6350000" h="3811270">
                  <a:moveTo>
                    <a:pt x="1648460" y="0"/>
                  </a:moveTo>
                  <a:lnTo>
                    <a:pt x="5812790" y="0"/>
                  </a:lnTo>
                  <a:cubicBezTo>
                    <a:pt x="6109970" y="0"/>
                    <a:pt x="6350000" y="240030"/>
                    <a:pt x="6350000" y="537210"/>
                  </a:cubicBezTo>
                  <a:lnTo>
                    <a:pt x="6350000" y="2466340"/>
                  </a:lnTo>
                  <a:cubicBezTo>
                    <a:pt x="6350000" y="2763520"/>
                    <a:pt x="6109970" y="3003550"/>
                    <a:pt x="5812790" y="3003550"/>
                  </a:cubicBezTo>
                  <a:lnTo>
                    <a:pt x="4751070" y="3003550"/>
                  </a:lnTo>
                  <a:cubicBezTo>
                    <a:pt x="4587240" y="3003550"/>
                    <a:pt x="4431030" y="3078480"/>
                    <a:pt x="4329430" y="3208020"/>
                  </a:cubicBezTo>
                  <a:lnTo>
                    <a:pt x="4013200" y="3606800"/>
                  </a:lnTo>
                  <a:cubicBezTo>
                    <a:pt x="3911600" y="3735070"/>
                    <a:pt x="3756660" y="3811270"/>
                    <a:pt x="3591560" y="3811270"/>
                  </a:cubicBezTo>
                  <a:lnTo>
                    <a:pt x="537210" y="3811270"/>
                  </a:lnTo>
                  <a:cubicBezTo>
                    <a:pt x="240030" y="3811270"/>
                    <a:pt x="0" y="3571240"/>
                    <a:pt x="0" y="3274060"/>
                  </a:cubicBezTo>
                  <a:lnTo>
                    <a:pt x="0" y="1375410"/>
                  </a:lnTo>
                  <a:cubicBezTo>
                    <a:pt x="0" y="1206500"/>
                    <a:pt x="78740" y="1047750"/>
                    <a:pt x="213360" y="946150"/>
                  </a:cubicBezTo>
                  <a:lnTo>
                    <a:pt x="1324610" y="107950"/>
                  </a:lnTo>
                  <a:cubicBezTo>
                    <a:pt x="1417320" y="38100"/>
                    <a:pt x="1531620" y="0"/>
                    <a:pt x="1648460" y="0"/>
                  </a:cubicBezTo>
                  <a:close/>
                </a:path>
              </a:pathLst>
            </a:custGeom>
            <a:blipFill>
              <a:blip r:embed="rId7"/>
              <a:stretch>
                <a:fillRect t="-5502" b="-5502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0010867" y="2030696"/>
            <a:ext cx="8466465" cy="2886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80"/>
              </a:lnSpc>
            </a:pPr>
            <a:r>
              <a:rPr lang="en-US" sz="11453" b="1" i="1" spc="-458" dirty="0">
                <a:solidFill>
                  <a:srgbClr val="8AB2A6"/>
                </a:solidFill>
                <a:latin typeface="Amiri" panose="020B0604020202020204" charset="-78"/>
                <a:ea typeface="Amiri" panose="020B0604020202020204" charset="-78"/>
                <a:cs typeface="Amiri" panose="020B0604020202020204" charset="-78"/>
                <a:sym typeface="Anton Italics"/>
              </a:rPr>
              <a:t>PROJECT OBJECTIVES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97595" y="7450782"/>
            <a:ext cx="5805957" cy="2524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2"/>
              </a:lnSpc>
            </a:pPr>
            <a:r>
              <a:rPr lang="en-US" sz="4135" spc="-82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The Main Objectives Of This Project Are:</a:t>
            </a:r>
          </a:p>
          <a:p>
            <a:pPr algn="l">
              <a:lnSpc>
                <a:spcPts val="4962"/>
              </a:lnSpc>
            </a:pPr>
            <a:endParaRPr lang="en-US" sz="4135" spc="-82">
              <a:solidFill>
                <a:srgbClr val="FFFFFF"/>
              </a:solidFill>
              <a:latin typeface="Alice Bold"/>
              <a:ea typeface="Alice Bold"/>
              <a:cs typeface="Alice Bold"/>
              <a:sym typeface="Alice Bold"/>
            </a:endParaRPr>
          </a:p>
          <a:p>
            <a:pPr algn="l">
              <a:lnSpc>
                <a:spcPts val="4962"/>
              </a:lnSpc>
            </a:pPr>
            <a:endParaRPr lang="en-US" sz="4135" spc="-82">
              <a:solidFill>
                <a:srgbClr val="FFFFFF"/>
              </a:solidFill>
              <a:latin typeface="Alice Bold"/>
              <a:ea typeface="Alice Bold"/>
              <a:cs typeface="Alice Bold"/>
              <a:sym typeface="Alice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342197" y="7565065"/>
            <a:ext cx="3304172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29" lvl="1" indent="-183514" algn="l">
              <a:lnSpc>
                <a:spcPts val="2039"/>
              </a:lnSpc>
              <a:buFont typeface="Arial"/>
              <a:buChar char="•"/>
            </a:pPr>
            <a:r>
              <a:rPr lang="en-US" sz="1699" b="1" spc="-33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Implement session-based authentication.</a:t>
            </a:r>
          </a:p>
          <a:p>
            <a:pPr algn="l">
              <a:lnSpc>
                <a:spcPts val="1680"/>
              </a:lnSpc>
            </a:pPr>
            <a:endParaRPr lang="en-US" sz="1699" b="1" spc="-33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1680"/>
              </a:lnSpc>
            </a:pPr>
            <a:endParaRPr lang="en-US" sz="1699" b="1" spc="-33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349569" y="7484103"/>
            <a:ext cx="2909731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l">
              <a:lnSpc>
                <a:spcPts val="1919"/>
              </a:lnSpc>
              <a:buFont typeface="Arial"/>
              <a:buChar char="•"/>
            </a:pPr>
            <a:r>
              <a:rPr lang="en-US" sz="1599" b="1" i="1" spc="-31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Display order statuses clearly in Arabic.</a:t>
            </a:r>
          </a:p>
          <a:p>
            <a:pPr algn="l">
              <a:lnSpc>
                <a:spcPts val="2039"/>
              </a:lnSpc>
            </a:pPr>
            <a:endParaRPr lang="en-US" sz="1599" b="1" i="1" spc="-31">
              <a:solidFill>
                <a:srgbClr val="FFFFFF"/>
              </a:solidFill>
              <a:latin typeface="Open Sauce Bold Italics"/>
              <a:ea typeface="Open Sauce Bold Italics"/>
              <a:cs typeface="Open Sauce Bold Italics"/>
              <a:sym typeface="Open Sauce Bold Italic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4244099" y="8636994"/>
            <a:ext cx="333406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929" lvl="1" indent="-183965" algn="l">
              <a:lnSpc>
                <a:spcPts val="2044"/>
              </a:lnSpc>
              <a:buFont typeface="Arial"/>
              <a:buChar char="•"/>
            </a:pPr>
            <a:r>
              <a:rPr lang="en-US" sz="1704" b="1" spc="-3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Provide a clean and user-friendly interface.</a:t>
            </a:r>
          </a:p>
          <a:p>
            <a:pPr algn="l">
              <a:lnSpc>
                <a:spcPts val="2044"/>
              </a:lnSpc>
            </a:pPr>
            <a:endParaRPr lang="en-US" sz="1704" b="1" spc="-34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203551" y="7565065"/>
            <a:ext cx="3433796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3306" lvl="1" indent="-211653" algn="ctr">
              <a:lnSpc>
                <a:spcPts val="2352"/>
              </a:lnSpc>
              <a:buFont typeface="Arial"/>
              <a:buChar char="•"/>
            </a:pPr>
            <a:r>
              <a:rPr lang="en-US" sz="1960" b="1" spc="-3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Build a functional mini </a:t>
            </a:r>
          </a:p>
          <a:p>
            <a:pPr algn="ctr">
              <a:lnSpc>
                <a:spcPts val="2352"/>
              </a:lnSpc>
              <a:spcBef>
                <a:spcPct val="0"/>
              </a:spcBef>
            </a:pPr>
            <a:r>
              <a:rPr lang="en-US" sz="1960" b="1" spc="-3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e-commerce system.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374424" y="8749507"/>
            <a:ext cx="3251477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29" lvl="1" indent="-183514" algn="ctr">
              <a:lnSpc>
                <a:spcPts val="2039"/>
              </a:lnSpc>
              <a:buFont typeface="Arial"/>
              <a:buChar char="•"/>
            </a:pPr>
            <a:r>
              <a:rPr lang="en-US" sz="1699" b="1" spc="-33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Apply backend and frontend web development concepts.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010867" y="8739982"/>
            <a:ext cx="386766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ctr">
              <a:lnSpc>
                <a:spcPts val="1919"/>
              </a:lnSpc>
              <a:buFont typeface="Arial"/>
              <a:buChar char="•"/>
            </a:pPr>
            <a:r>
              <a:rPr lang="en-US" sz="1599" b="1" spc="-3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Manage products and orders using a database.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77" y="-2286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12134183" y="7922479"/>
            <a:ext cx="1238250" cy="3490793"/>
            <a:chOff x="0" y="0"/>
            <a:chExt cx="326123" cy="9193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6123" cy="919386"/>
            </a:xfrm>
            <a:custGeom>
              <a:avLst/>
              <a:gdLst/>
              <a:ahLst/>
              <a:cxnLst/>
              <a:rect l="l" t="t" r="r" b="b"/>
              <a:pathLst>
                <a:path w="326123" h="919386">
                  <a:moveTo>
                    <a:pt x="0" y="0"/>
                  </a:moveTo>
                  <a:lnTo>
                    <a:pt x="326123" y="0"/>
                  </a:lnTo>
                  <a:lnTo>
                    <a:pt x="326123" y="919386"/>
                  </a:lnTo>
                  <a:lnTo>
                    <a:pt x="0" y="919386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26123" cy="9479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886973" y="8852693"/>
            <a:ext cx="392115" cy="392115"/>
          </a:xfrm>
          <a:custGeom>
            <a:avLst/>
            <a:gdLst/>
            <a:ahLst/>
            <a:cxnLst/>
            <a:rect l="l" t="t" r="r" b="b"/>
            <a:pathLst>
              <a:path w="392115" h="392115">
                <a:moveTo>
                  <a:pt x="0" y="0"/>
                </a:moveTo>
                <a:lnTo>
                  <a:pt x="392114" y="0"/>
                </a:lnTo>
                <a:lnTo>
                  <a:pt x="392114" y="392114"/>
                </a:lnTo>
                <a:lnTo>
                  <a:pt x="0" y="39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387177" y="1042832"/>
            <a:ext cx="8115300" cy="3654992"/>
            <a:chOff x="0" y="0"/>
            <a:chExt cx="8459470" cy="381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459470" cy="3808730"/>
            </a:xfrm>
            <a:custGeom>
              <a:avLst/>
              <a:gdLst/>
              <a:ahLst/>
              <a:cxnLst/>
              <a:rect l="l" t="t" r="r" b="b"/>
              <a:pathLst>
                <a:path w="8459470" h="3808730">
                  <a:moveTo>
                    <a:pt x="458470" y="0"/>
                  </a:moveTo>
                  <a:lnTo>
                    <a:pt x="8001000" y="0"/>
                  </a:lnTo>
                  <a:cubicBezTo>
                    <a:pt x="8255000" y="0"/>
                    <a:pt x="8459470" y="205740"/>
                    <a:pt x="8459470" y="458470"/>
                  </a:cubicBezTo>
                  <a:lnTo>
                    <a:pt x="8459470" y="2320290"/>
                  </a:lnTo>
                  <a:cubicBezTo>
                    <a:pt x="8459470" y="2451100"/>
                    <a:pt x="8403590" y="2576830"/>
                    <a:pt x="8304530" y="2663190"/>
                  </a:cubicBezTo>
                  <a:lnTo>
                    <a:pt x="7141210" y="3693160"/>
                  </a:lnTo>
                  <a:cubicBezTo>
                    <a:pt x="7057390" y="3768090"/>
                    <a:pt x="6949440" y="3808730"/>
                    <a:pt x="6836410" y="3808730"/>
                  </a:cubicBezTo>
                  <a:lnTo>
                    <a:pt x="3760470" y="3808730"/>
                  </a:lnTo>
                  <a:cubicBezTo>
                    <a:pt x="3506470" y="3808730"/>
                    <a:pt x="3302000" y="3602990"/>
                    <a:pt x="3302000" y="3350260"/>
                  </a:cubicBezTo>
                  <a:lnTo>
                    <a:pt x="3302000" y="3227070"/>
                  </a:lnTo>
                  <a:cubicBezTo>
                    <a:pt x="3302000" y="2973070"/>
                    <a:pt x="3096260" y="2768600"/>
                    <a:pt x="2843530" y="2768600"/>
                  </a:cubicBezTo>
                  <a:lnTo>
                    <a:pt x="458470" y="2768600"/>
                  </a:lnTo>
                  <a:cubicBezTo>
                    <a:pt x="205740" y="2768600"/>
                    <a:pt x="0" y="2562860"/>
                    <a:pt x="0" y="2310130"/>
                  </a:cubicBezTo>
                  <a:lnTo>
                    <a:pt x="0" y="458470"/>
                  </a:lnTo>
                  <a:cubicBezTo>
                    <a:pt x="0" y="205740"/>
                    <a:pt x="205740" y="0"/>
                    <a:pt x="458470" y="0"/>
                  </a:cubicBezTo>
                  <a:close/>
                </a:path>
              </a:pathLst>
            </a:custGeom>
            <a:blipFill>
              <a:blip r:embed="rId5"/>
              <a:stretch>
                <a:fillRect t="-473" b="-47783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0403585" y="5143500"/>
            <a:ext cx="6855715" cy="4114800"/>
            <a:chOff x="0" y="0"/>
            <a:chExt cx="6350000" cy="381127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3811270"/>
            </a:xfrm>
            <a:custGeom>
              <a:avLst/>
              <a:gdLst/>
              <a:ahLst/>
              <a:cxnLst/>
              <a:rect l="l" t="t" r="r" b="b"/>
              <a:pathLst>
                <a:path w="6350000" h="3811270">
                  <a:moveTo>
                    <a:pt x="1648460" y="0"/>
                  </a:moveTo>
                  <a:lnTo>
                    <a:pt x="5812790" y="0"/>
                  </a:lnTo>
                  <a:cubicBezTo>
                    <a:pt x="6109970" y="0"/>
                    <a:pt x="6350000" y="240030"/>
                    <a:pt x="6350000" y="537210"/>
                  </a:cubicBezTo>
                  <a:lnTo>
                    <a:pt x="6350000" y="2466340"/>
                  </a:lnTo>
                  <a:cubicBezTo>
                    <a:pt x="6350000" y="2763520"/>
                    <a:pt x="6109970" y="3003550"/>
                    <a:pt x="5812790" y="3003550"/>
                  </a:cubicBezTo>
                  <a:lnTo>
                    <a:pt x="4751070" y="3003550"/>
                  </a:lnTo>
                  <a:cubicBezTo>
                    <a:pt x="4587240" y="3003550"/>
                    <a:pt x="4431030" y="3078480"/>
                    <a:pt x="4329430" y="3208020"/>
                  </a:cubicBezTo>
                  <a:lnTo>
                    <a:pt x="4013200" y="3606800"/>
                  </a:lnTo>
                  <a:cubicBezTo>
                    <a:pt x="3911600" y="3735070"/>
                    <a:pt x="3756660" y="3811270"/>
                    <a:pt x="3591560" y="3811270"/>
                  </a:cubicBezTo>
                  <a:lnTo>
                    <a:pt x="537210" y="3811270"/>
                  </a:lnTo>
                  <a:cubicBezTo>
                    <a:pt x="240030" y="3811270"/>
                    <a:pt x="0" y="3571240"/>
                    <a:pt x="0" y="3274060"/>
                  </a:cubicBezTo>
                  <a:lnTo>
                    <a:pt x="0" y="1375410"/>
                  </a:lnTo>
                  <a:cubicBezTo>
                    <a:pt x="0" y="1206500"/>
                    <a:pt x="78740" y="1047750"/>
                    <a:pt x="213360" y="946150"/>
                  </a:cubicBezTo>
                  <a:lnTo>
                    <a:pt x="1324610" y="107950"/>
                  </a:lnTo>
                  <a:cubicBezTo>
                    <a:pt x="1417320" y="38100"/>
                    <a:pt x="1531620" y="0"/>
                    <a:pt x="1648460" y="0"/>
                  </a:cubicBezTo>
                  <a:close/>
                </a:path>
              </a:pathLst>
            </a:custGeom>
            <a:blipFill>
              <a:blip r:embed="rId6"/>
              <a:stretch>
                <a:fillRect t="-840" b="-10372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063534" y="1721260"/>
            <a:ext cx="9253886" cy="1139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88"/>
              </a:lnSpc>
            </a:pPr>
            <a:r>
              <a:rPr lang="en-US" sz="6000" b="1" i="1" spc="-428" dirty="0">
                <a:solidFill>
                  <a:srgbClr val="8AB2A6"/>
                </a:solidFill>
                <a:latin typeface="Bahnschrift" panose="020B0502040204020203" pitchFamily="34" charset="0"/>
                <a:ea typeface="Amiri" panose="020B0604020202020204" charset="-78"/>
                <a:cs typeface="Amiri" panose="020B0604020202020204" charset="-78"/>
                <a:sym typeface="Anton Italics"/>
              </a:rPr>
              <a:t>TECHNOLOGIES USED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34034" y="3695306"/>
            <a:ext cx="7242181" cy="4331211"/>
            <a:chOff x="0" y="0"/>
            <a:chExt cx="1203365" cy="71967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03365" cy="719676"/>
            </a:xfrm>
            <a:custGeom>
              <a:avLst/>
              <a:gdLst/>
              <a:ahLst/>
              <a:cxnLst/>
              <a:rect l="l" t="t" r="r" b="b"/>
              <a:pathLst>
                <a:path w="1203365" h="719676">
                  <a:moveTo>
                    <a:pt x="1203365" y="54519"/>
                  </a:moveTo>
                  <a:lnTo>
                    <a:pt x="1203365" y="665157"/>
                  </a:lnTo>
                  <a:cubicBezTo>
                    <a:pt x="1203365" y="695267"/>
                    <a:pt x="1178956" y="719676"/>
                    <a:pt x="1148846" y="719676"/>
                  </a:cubicBezTo>
                  <a:lnTo>
                    <a:pt x="54519" y="719676"/>
                  </a:lnTo>
                  <a:cubicBezTo>
                    <a:pt x="24409" y="719676"/>
                    <a:pt x="0" y="695267"/>
                    <a:pt x="0" y="665157"/>
                  </a:cubicBezTo>
                  <a:lnTo>
                    <a:pt x="0" y="54519"/>
                  </a:lnTo>
                  <a:cubicBezTo>
                    <a:pt x="0" y="24409"/>
                    <a:pt x="24409" y="0"/>
                    <a:pt x="54519" y="0"/>
                  </a:cubicBezTo>
                  <a:lnTo>
                    <a:pt x="1148846" y="0"/>
                  </a:lnTo>
                  <a:cubicBezTo>
                    <a:pt x="1178956" y="0"/>
                    <a:pt x="1203365" y="24409"/>
                    <a:pt x="1203365" y="54519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1203365" cy="7196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02261" lvl="1" indent="-151130" algn="ctr">
                <a:lnSpc>
                  <a:spcPts val="1680"/>
                </a:lnSpc>
                <a:buFont typeface="Arial"/>
                <a:buChar char="•"/>
              </a:pPr>
              <a:endParaRPr/>
            </a:p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5400000">
            <a:off x="12238958" y="-1231046"/>
            <a:ext cx="1028700" cy="3490793"/>
            <a:chOff x="0" y="0"/>
            <a:chExt cx="270933" cy="9193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0933" cy="919386"/>
            </a:xfrm>
            <a:custGeom>
              <a:avLst/>
              <a:gdLst/>
              <a:ahLst/>
              <a:cxnLst/>
              <a:rect l="l" t="t" r="r" b="b"/>
              <a:pathLst>
                <a:path w="270933" h="919386">
                  <a:moveTo>
                    <a:pt x="0" y="0"/>
                  </a:moveTo>
                  <a:lnTo>
                    <a:pt x="270933" y="0"/>
                  </a:lnTo>
                  <a:lnTo>
                    <a:pt x="270933" y="919386"/>
                  </a:lnTo>
                  <a:lnTo>
                    <a:pt x="0" y="919386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270933" cy="9479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9144000" y="3971015"/>
            <a:ext cx="726809" cy="726809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9" y="0"/>
                </a:lnTo>
                <a:lnTo>
                  <a:pt x="726809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028700" y="4060687"/>
            <a:ext cx="3920865" cy="180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9"/>
              </a:lnSpc>
              <a:spcBef>
                <a:spcPct val="0"/>
              </a:spcBef>
            </a:pPr>
            <a:r>
              <a:rPr lang="en-US" sz="1699" b="1" spc="-33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Programming &amp; Markup Languages:</a:t>
            </a:r>
          </a:p>
          <a:p>
            <a:pPr algn="ctr">
              <a:lnSpc>
                <a:spcPts val="2039"/>
              </a:lnSpc>
              <a:spcBef>
                <a:spcPct val="0"/>
              </a:spcBef>
            </a:pPr>
            <a:endParaRPr lang="en-US" sz="1699" b="1" spc="-33">
              <a:solidFill>
                <a:srgbClr val="8AB2A6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2039"/>
              </a:lnSpc>
              <a:spcBef>
                <a:spcPct val="0"/>
              </a:spcBef>
            </a:pPr>
            <a:r>
              <a:rPr lang="en-US" sz="1699" b="1" spc="-33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1- PHP.</a:t>
            </a:r>
          </a:p>
          <a:p>
            <a:pPr algn="l">
              <a:lnSpc>
                <a:spcPts val="2039"/>
              </a:lnSpc>
              <a:spcBef>
                <a:spcPct val="0"/>
              </a:spcBef>
            </a:pPr>
            <a:r>
              <a:rPr lang="en-US" sz="1699" b="1" spc="-33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2- HTML.</a:t>
            </a:r>
          </a:p>
          <a:p>
            <a:pPr algn="l">
              <a:lnSpc>
                <a:spcPts val="2039"/>
              </a:lnSpc>
              <a:spcBef>
                <a:spcPct val="0"/>
              </a:spcBef>
            </a:pPr>
            <a:r>
              <a:rPr lang="en-US" sz="1699" b="1" spc="-33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3- CSS.</a:t>
            </a:r>
          </a:p>
          <a:p>
            <a:pPr algn="l">
              <a:lnSpc>
                <a:spcPts val="2039"/>
              </a:lnSpc>
              <a:spcBef>
                <a:spcPct val="0"/>
              </a:spcBef>
            </a:pPr>
            <a:r>
              <a:rPr lang="en-US" sz="1699" b="1" spc="-33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4- JavaScript.</a:t>
            </a:r>
          </a:p>
          <a:p>
            <a:pPr algn="ctr">
              <a:lnSpc>
                <a:spcPts val="2039"/>
              </a:lnSpc>
              <a:spcBef>
                <a:spcPct val="0"/>
              </a:spcBef>
            </a:pPr>
            <a:endParaRPr lang="en-US" sz="1699" b="1" spc="-33">
              <a:solidFill>
                <a:srgbClr val="8AB2A6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28700" y="6238875"/>
            <a:ext cx="411821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9"/>
              </a:lnSpc>
            </a:pPr>
            <a:r>
              <a:rPr lang="en-US" sz="1599" b="1" spc="-31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DataBase:</a:t>
            </a:r>
          </a:p>
          <a:p>
            <a:pPr algn="l">
              <a:lnSpc>
                <a:spcPts val="1919"/>
              </a:lnSpc>
            </a:pPr>
            <a:r>
              <a:rPr lang="en-US" sz="1599" b="1" spc="-31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MySQL (Relational Database).</a:t>
            </a:r>
          </a:p>
          <a:p>
            <a:pPr algn="ctr" rtl="1">
              <a:lnSpc>
                <a:spcPts val="1919"/>
              </a:lnSpc>
            </a:pPr>
            <a:endParaRPr lang="en-US" sz="1599" b="1" spc="-31">
              <a:solidFill>
                <a:srgbClr val="8AB2A6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ctr" rtl="1">
              <a:lnSpc>
                <a:spcPts val="1919"/>
              </a:lnSpc>
              <a:spcBef>
                <a:spcPct val="0"/>
              </a:spcBef>
            </a:pPr>
            <a:endParaRPr lang="en-US" sz="1599" b="1" spc="-31">
              <a:solidFill>
                <a:srgbClr val="8AB2A6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201268" y="4678774"/>
            <a:ext cx="7242181" cy="143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919"/>
              </a:lnSpc>
            </a:pPr>
            <a:r>
              <a:rPr lang="en-US" sz="1599" b="1" spc="-31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Other Tools:</a:t>
            </a:r>
          </a:p>
          <a:p>
            <a:pPr algn="just">
              <a:lnSpc>
                <a:spcPts val="1919"/>
              </a:lnSpc>
            </a:pPr>
            <a:r>
              <a:rPr lang="en-US" sz="1599" b="1" spc="-31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</a:p>
          <a:p>
            <a:pPr algn="l" rtl="1">
              <a:lnSpc>
                <a:spcPts val="1919"/>
              </a:lnSpc>
            </a:pPr>
            <a:r>
              <a:rPr lang="ar-EG" sz="1599" b="1" spc="-31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  <a:rtl/>
              </a:rPr>
              <a:t>.</a:t>
            </a:r>
            <a:r>
              <a:rPr lang="en-US" sz="1599" b="1" spc="-31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PDO (Prepared Statements)</a:t>
            </a:r>
            <a:r>
              <a:rPr lang="ar-EG" sz="1599" b="1" spc="-31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  <a:rtl/>
              </a:rPr>
              <a:t> </a:t>
            </a:r>
          </a:p>
          <a:p>
            <a:pPr algn="l" rtl="1">
              <a:lnSpc>
                <a:spcPts val="1919"/>
              </a:lnSpc>
              <a:spcBef>
                <a:spcPct val="0"/>
              </a:spcBef>
            </a:pPr>
            <a:r>
              <a:rPr lang="ar-EG" sz="1599" b="1" spc="-31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  <a:rtl/>
              </a:rPr>
              <a:t>.</a:t>
            </a:r>
            <a:r>
              <a:rPr lang="en-US" sz="1599" b="1" spc="-31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Session Management</a:t>
            </a:r>
            <a:r>
              <a:rPr lang="ar-EG" sz="1599" b="1" spc="-31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  <a:rtl/>
              </a:rPr>
              <a:t> </a:t>
            </a:r>
          </a:p>
          <a:p>
            <a:pPr algn="l" rtl="1">
              <a:lnSpc>
                <a:spcPts val="1919"/>
              </a:lnSpc>
              <a:spcBef>
                <a:spcPct val="0"/>
              </a:spcBef>
            </a:pPr>
            <a:r>
              <a:rPr lang="ar-EG" sz="1599" b="1" spc="-31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  <a:rtl/>
              </a:rPr>
              <a:t>.</a:t>
            </a:r>
            <a:r>
              <a:rPr lang="en-US" sz="1599" b="1" spc="-31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Localhost (XAMPP / WAMP)</a:t>
            </a:r>
            <a:r>
              <a:rPr lang="ar-EG" sz="1599" b="1" spc="-31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  <a:rtl/>
              </a:rPr>
              <a:t> </a:t>
            </a:r>
          </a:p>
          <a:p>
            <a:pPr algn="l" rtl="1">
              <a:lnSpc>
                <a:spcPts val="1919"/>
              </a:lnSpc>
              <a:spcBef>
                <a:spcPct val="0"/>
              </a:spcBef>
            </a:pPr>
            <a:endParaRPr lang="ar-EG" sz="1599" b="1" spc="-31">
              <a:solidFill>
                <a:srgbClr val="8AB2A6"/>
              </a:solidFill>
              <a:latin typeface="Open Sauce Bold"/>
              <a:ea typeface="Open Sauce Bold"/>
              <a:cs typeface="Open Sauce Bold"/>
              <a:sym typeface="Open Sauce Bold"/>
              <a:rtl/>
            </a:endParaRPr>
          </a:p>
        </p:txBody>
      </p:sp>
      <p:sp>
        <p:nvSpPr>
          <p:cNvPr id="22" name="AutoShape 22"/>
          <p:cNvSpPr/>
          <p:nvPr/>
        </p:nvSpPr>
        <p:spPr>
          <a:xfrm flipH="1">
            <a:off x="5077443" y="4060687"/>
            <a:ext cx="0" cy="386006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707979" y="4833013"/>
            <a:ext cx="4631756" cy="4425287"/>
            <a:chOff x="0" y="0"/>
            <a:chExt cx="769616" cy="7353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69616" cy="735307"/>
            </a:xfrm>
            <a:custGeom>
              <a:avLst/>
              <a:gdLst/>
              <a:ahLst/>
              <a:cxnLst/>
              <a:rect l="l" t="t" r="r" b="b"/>
              <a:pathLst>
                <a:path w="769616" h="735307">
                  <a:moveTo>
                    <a:pt x="769616" y="85246"/>
                  </a:moveTo>
                  <a:lnTo>
                    <a:pt x="769616" y="650062"/>
                  </a:lnTo>
                  <a:cubicBezTo>
                    <a:pt x="769616" y="697142"/>
                    <a:pt x="731450" y="735307"/>
                    <a:pt x="684370" y="735307"/>
                  </a:cubicBezTo>
                  <a:lnTo>
                    <a:pt x="85246" y="735307"/>
                  </a:lnTo>
                  <a:cubicBezTo>
                    <a:pt x="38166" y="735307"/>
                    <a:pt x="0" y="697142"/>
                    <a:pt x="0" y="650062"/>
                  </a:cubicBezTo>
                  <a:lnTo>
                    <a:pt x="0" y="85246"/>
                  </a:lnTo>
                  <a:cubicBezTo>
                    <a:pt x="0" y="38166"/>
                    <a:pt x="38166" y="0"/>
                    <a:pt x="85246" y="0"/>
                  </a:cubicBezTo>
                  <a:lnTo>
                    <a:pt x="684370" y="0"/>
                  </a:lnTo>
                  <a:cubicBezTo>
                    <a:pt x="731450" y="0"/>
                    <a:pt x="769616" y="38166"/>
                    <a:pt x="769616" y="8524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769616" cy="735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6994790"/>
            <a:ext cx="3298345" cy="2263510"/>
            <a:chOff x="0" y="0"/>
            <a:chExt cx="868700" cy="5961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68700" cy="596151"/>
            </a:xfrm>
            <a:custGeom>
              <a:avLst/>
              <a:gdLst/>
              <a:ahLst/>
              <a:cxnLst/>
              <a:rect l="l" t="t" r="r" b="b"/>
              <a:pathLst>
                <a:path w="868700" h="596151">
                  <a:moveTo>
                    <a:pt x="0" y="0"/>
                  </a:moveTo>
                  <a:lnTo>
                    <a:pt x="868700" y="0"/>
                  </a:lnTo>
                  <a:lnTo>
                    <a:pt x="868700" y="596151"/>
                  </a:lnTo>
                  <a:lnTo>
                    <a:pt x="0" y="596151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68700" cy="624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2643811"/>
            <a:ext cx="7311035" cy="6609176"/>
            <a:chOff x="0" y="0"/>
            <a:chExt cx="6350000" cy="5740400"/>
          </a:xfrm>
        </p:grpSpPr>
        <p:sp>
          <p:nvSpPr>
            <p:cNvPr id="10" name="Freeform 10"/>
            <p:cNvSpPr/>
            <p:nvPr/>
          </p:nvSpPr>
          <p:spPr>
            <a:xfrm flipH="1">
              <a:off x="0" y="0"/>
              <a:ext cx="6351270" cy="5741670"/>
            </a:xfrm>
            <a:custGeom>
              <a:avLst/>
              <a:gdLst/>
              <a:ahLst/>
              <a:cxnLst/>
              <a:rect l="l" t="t" r="r" b="b"/>
              <a:pathLst>
                <a:path w="6351270" h="5741670">
                  <a:moveTo>
                    <a:pt x="6351270" y="542290"/>
                  </a:moveTo>
                  <a:lnTo>
                    <a:pt x="6351270" y="2392680"/>
                  </a:lnTo>
                  <a:cubicBezTo>
                    <a:pt x="6351270" y="2691130"/>
                    <a:pt x="6108700" y="2933700"/>
                    <a:pt x="5808980" y="2933700"/>
                  </a:cubicBezTo>
                  <a:lnTo>
                    <a:pt x="5203190" y="2933700"/>
                  </a:lnTo>
                  <a:cubicBezTo>
                    <a:pt x="4903470" y="2933700"/>
                    <a:pt x="4660900" y="3176270"/>
                    <a:pt x="4660900" y="3475990"/>
                  </a:cubicBezTo>
                  <a:lnTo>
                    <a:pt x="4660900" y="5199380"/>
                  </a:lnTo>
                  <a:cubicBezTo>
                    <a:pt x="4660900" y="5499100"/>
                    <a:pt x="4418330" y="5741670"/>
                    <a:pt x="4118610" y="5741670"/>
                  </a:cubicBezTo>
                  <a:lnTo>
                    <a:pt x="2752090" y="5741670"/>
                  </a:lnTo>
                  <a:cubicBezTo>
                    <a:pt x="2616200" y="5741670"/>
                    <a:pt x="2484120" y="5689600"/>
                    <a:pt x="2383790" y="5598160"/>
                  </a:cubicBezTo>
                  <a:lnTo>
                    <a:pt x="173990" y="3553460"/>
                  </a:lnTo>
                  <a:cubicBezTo>
                    <a:pt x="63500" y="3450590"/>
                    <a:pt x="0" y="3307080"/>
                    <a:pt x="0" y="3155950"/>
                  </a:cubicBezTo>
                  <a:lnTo>
                    <a:pt x="0" y="542290"/>
                  </a:lnTo>
                  <a:cubicBezTo>
                    <a:pt x="1270" y="242570"/>
                    <a:pt x="243840" y="0"/>
                    <a:pt x="543560" y="0"/>
                  </a:cubicBezTo>
                  <a:lnTo>
                    <a:pt x="5808980" y="0"/>
                  </a:lnTo>
                  <a:cubicBezTo>
                    <a:pt x="6108700" y="0"/>
                    <a:pt x="6351270" y="242570"/>
                    <a:pt x="6351270" y="542290"/>
                  </a:cubicBezTo>
                  <a:close/>
                </a:path>
              </a:pathLst>
            </a:custGeom>
            <a:blipFill>
              <a:blip r:embed="rId3"/>
              <a:stretch>
                <a:fillRect l="-17843" r="-17843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028700" y="1042193"/>
            <a:ext cx="392115" cy="392115"/>
          </a:xfrm>
          <a:custGeom>
            <a:avLst/>
            <a:gdLst/>
            <a:ahLst/>
            <a:cxnLst/>
            <a:rect l="l" t="t" r="r" b="b"/>
            <a:pathLst>
              <a:path w="392115" h="392115">
                <a:moveTo>
                  <a:pt x="0" y="0"/>
                </a:moveTo>
                <a:lnTo>
                  <a:pt x="392115" y="0"/>
                </a:lnTo>
                <a:lnTo>
                  <a:pt x="392115" y="392114"/>
                </a:lnTo>
                <a:lnTo>
                  <a:pt x="0" y="3921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476595" y="2171700"/>
            <a:ext cx="9601200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157"/>
              </a:lnSpc>
            </a:pPr>
            <a:r>
              <a:rPr lang="en-US" sz="6600" i="1" spc="-385" dirty="0">
                <a:solidFill>
                  <a:srgbClr val="8AB2A6"/>
                </a:solidFill>
                <a:latin typeface="Amiri" panose="020B0604020202020204" charset="-78"/>
                <a:ea typeface="Amiri" panose="020B0604020202020204" charset="-78"/>
                <a:cs typeface="Amiri" panose="020B0604020202020204" charset="-78"/>
                <a:sym typeface="Anton Italics"/>
              </a:rPr>
              <a:t>SYSTEM ARCHITECTURE</a:t>
            </a:r>
          </a:p>
        </p:txBody>
      </p:sp>
      <p:sp>
        <p:nvSpPr>
          <p:cNvPr id="13" name="Freeform 13"/>
          <p:cNvSpPr/>
          <p:nvPr/>
        </p:nvSpPr>
        <p:spPr>
          <a:xfrm>
            <a:off x="7173434" y="8100248"/>
            <a:ext cx="726809" cy="726809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8" y="0"/>
                </a:lnTo>
                <a:lnTo>
                  <a:pt x="726808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8472241" y="3543015"/>
            <a:ext cx="9815759" cy="646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 rtl="1">
              <a:lnSpc>
                <a:spcPts val="2834"/>
              </a:lnSpc>
            </a:pPr>
            <a:r>
              <a:rPr lang="ar-EG" sz="2362" spc="-47" dirty="0">
                <a:solidFill>
                  <a:srgbClr val="8AB2A6"/>
                </a:solidFill>
                <a:latin typeface="Alice Bold"/>
                <a:ea typeface="Alice Bold"/>
                <a:cs typeface="Alice Bold"/>
                <a:sym typeface="Alice Bold"/>
                <a:rtl/>
              </a:rPr>
              <a:t>:</a:t>
            </a:r>
            <a:r>
              <a:rPr lang="en-US" sz="2362" spc="-47" dirty="0">
                <a:solidFill>
                  <a:srgbClr val="8AB2A6"/>
                </a:solidFill>
                <a:latin typeface="Alice Bold"/>
                <a:ea typeface="Alice Bold"/>
                <a:cs typeface="Alice Bold"/>
                <a:sym typeface="Alice Bold"/>
              </a:rPr>
              <a:t>The system follows a simple layered structure</a:t>
            </a:r>
          </a:p>
          <a:p>
            <a:pPr algn="l" rtl="1">
              <a:lnSpc>
                <a:spcPts val="2834"/>
              </a:lnSpc>
            </a:pPr>
            <a:endParaRPr lang="en-US" sz="2362" spc="-47" dirty="0">
              <a:solidFill>
                <a:srgbClr val="8AB2A6"/>
              </a:solidFill>
              <a:latin typeface="Alice Bold"/>
              <a:ea typeface="Alice Bold"/>
              <a:cs typeface="Alice Bold"/>
              <a:sym typeface="Alice Bold"/>
            </a:endParaRPr>
          </a:p>
          <a:p>
            <a:pPr algn="l" rtl="1">
              <a:lnSpc>
                <a:spcPts val="2834"/>
              </a:lnSpc>
            </a:pPr>
            <a:r>
              <a:rPr lang="ar-EG" sz="2362" spc="-47" dirty="0">
                <a:solidFill>
                  <a:srgbClr val="8AB2A6"/>
                </a:solidFill>
                <a:latin typeface="Alice Bold"/>
                <a:ea typeface="Alice Bold"/>
                <a:cs typeface="Alice Bold"/>
                <a:sym typeface="Alice Bold"/>
                <a:rtl/>
              </a:rPr>
              <a:t>:</a:t>
            </a:r>
            <a:r>
              <a:rPr lang="en-US" sz="2362" spc="-47" dirty="0">
                <a:solidFill>
                  <a:srgbClr val="8AB2A6"/>
                </a:solidFill>
                <a:latin typeface="Alice Bold"/>
                <a:ea typeface="Alice Bold"/>
                <a:cs typeface="Alice Bold"/>
                <a:sym typeface="Alice Bold"/>
              </a:rPr>
              <a:t>Presentation Layer</a:t>
            </a:r>
          </a:p>
          <a:p>
            <a:pPr algn="l" rtl="1">
              <a:lnSpc>
                <a:spcPts val="2834"/>
              </a:lnSpc>
            </a:pPr>
            <a:endParaRPr lang="en-US" sz="2362" spc="-47" dirty="0">
              <a:solidFill>
                <a:srgbClr val="8AB2A6"/>
              </a:solidFill>
              <a:latin typeface="Alice Bold"/>
              <a:ea typeface="Alice Bold"/>
              <a:cs typeface="Alice Bold"/>
              <a:sym typeface="Alice Bold"/>
            </a:endParaRPr>
          </a:p>
          <a:p>
            <a:pPr algn="l" rtl="1">
              <a:lnSpc>
                <a:spcPts val="2834"/>
              </a:lnSpc>
            </a:pPr>
            <a:r>
              <a:rPr lang="ar-EG" sz="2362" spc="-47" dirty="0">
                <a:solidFill>
                  <a:srgbClr val="8AB2A6"/>
                </a:solidFill>
                <a:latin typeface="Alice Bold"/>
                <a:ea typeface="Alice Bold"/>
                <a:cs typeface="Alice Bold"/>
                <a:sym typeface="Alice Bold"/>
                <a:rtl/>
              </a:rPr>
              <a:t> .(</a:t>
            </a:r>
            <a:r>
              <a:rPr lang="en-US" sz="2362" spc="-47" dirty="0">
                <a:solidFill>
                  <a:srgbClr val="8AB2A6"/>
                </a:solidFill>
                <a:latin typeface="Alice Bold"/>
                <a:ea typeface="Alice Bold"/>
                <a:cs typeface="Alice Bold"/>
                <a:sym typeface="Alice Bold"/>
              </a:rPr>
              <a:t>HTML, CSS, JavaScript</a:t>
            </a:r>
            <a:r>
              <a:rPr lang="ar-EG" sz="2362" spc="-47" dirty="0">
                <a:solidFill>
                  <a:srgbClr val="8AB2A6"/>
                </a:solidFill>
                <a:latin typeface="Alice Bold"/>
                <a:ea typeface="Alice Bold"/>
                <a:cs typeface="Alice Bold"/>
                <a:sym typeface="Alice Bold"/>
                <a:rtl/>
              </a:rPr>
              <a:t>)</a:t>
            </a:r>
          </a:p>
          <a:p>
            <a:pPr algn="l" rtl="1">
              <a:lnSpc>
                <a:spcPts val="2834"/>
              </a:lnSpc>
            </a:pPr>
            <a:endParaRPr lang="ar-EG" sz="2362" spc="-47" dirty="0">
              <a:solidFill>
                <a:srgbClr val="8AB2A6"/>
              </a:solidFill>
              <a:latin typeface="Alice Bold"/>
              <a:ea typeface="Alice Bold"/>
              <a:cs typeface="Alice Bold"/>
              <a:sym typeface="Alice Bold"/>
              <a:rtl/>
            </a:endParaRPr>
          </a:p>
          <a:p>
            <a:pPr algn="l" rtl="1">
              <a:lnSpc>
                <a:spcPts val="2834"/>
              </a:lnSpc>
            </a:pPr>
            <a:r>
              <a:rPr lang="ar-EG" sz="2362" spc="-47" dirty="0">
                <a:solidFill>
                  <a:srgbClr val="8AB2A6"/>
                </a:solidFill>
                <a:latin typeface="Alice Bold"/>
                <a:ea typeface="Alice Bold"/>
                <a:cs typeface="Alice Bold"/>
                <a:sym typeface="Alice Bold"/>
                <a:rtl/>
              </a:rPr>
              <a:t>:</a:t>
            </a:r>
            <a:r>
              <a:rPr lang="en-US" sz="2362" spc="-47" dirty="0">
                <a:solidFill>
                  <a:srgbClr val="8AB2A6"/>
                </a:solidFill>
                <a:latin typeface="Alice Bold"/>
                <a:ea typeface="Alice Bold"/>
                <a:cs typeface="Alice Bold"/>
                <a:sym typeface="Alice Bold"/>
              </a:rPr>
              <a:t>Logic Layer</a:t>
            </a:r>
          </a:p>
          <a:p>
            <a:pPr algn="l" rtl="1">
              <a:lnSpc>
                <a:spcPts val="2834"/>
              </a:lnSpc>
            </a:pPr>
            <a:endParaRPr lang="en-US" sz="2362" spc="-47" dirty="0">
              <a:solidFill>
                <a:srgbClr val="8AB2A6"/>
              </a:solidFill>
              <a:latin typeface="Alice Bold"/>
              <a:ea typeface="Alice Bold"/>
              <a:cs typeface="Alice Bold"/>
              <a:sym typeface="Alice Bold"/>
            </a:endParaRPr>
          </a:p>
          <a:p>
            <a:pPr algn="l" rtl="1">
              <a:lnSpc>
                <a:spcPts val="2834"/>
              </a:lnSpc>
            </a:pPr>
            <a:r>
              <a:rPr lang="ar-EG" sz="2362" spc="-47" dirty="0">
                <a:solidFill>
                  <a:srgbClr val="8AB2A6"/>
                </a:solidFill>
                <a:latin typeface="Alice Bold"/>
                <a:ea typeface="Alice Bold"/>
                <a:cs typeface="Alice Bold"/>
                <a:sym typeface="Alice Bold"/>
                <a:rtl/>
              </a:rPr>
              <a:t> .(</a:t>
            </a:r>
            <a:r>
              <a:rPr lang="en-US" sz="2362" spc="-47" dirty="0">
                <a:solidFill>
                  <a:srgbClr val="8AB2A6"/>
                </a:solidFill>
                <a:latin typeface="Alice Bold"/>
                <a:ea typeface="Alice Bold"/>
                <a:cs typeface="Alice Bold"/>
                <a:sym typeface="Alice Bold"/>
              </a:rPr>
              <a:t>PHP files for processing</a:t>
            </a:r>
            <a:r>
              <a:rPr lang="ar-EG" sz="2362" spc="-47" dirty="0">
                <a:solidFill>
                  <a:srgbClr val="8AB2A6"/>
                </a:solidFill>
                <a:latin typeface="Alice Bold"/>
                <a:ea typeface="Alice Bold"/>
                <a:cs typeface="Alice Bold"/>
                <a:sym typeface="Alice Bold"/>
                <a:rtl/>
              </a:rPr>
              <a:t>)</a:t>
            </a:r>
          </a:p>
          <a:p>
            <a:pPr algn="l" rtl="1">
              <a:lnSpc>
                <a:spcPts val="2834"/>
              </a:lnSpc>
            </a:pPr>
            <a:endParaRPr lang="ar-EG" sz="2362" spc="-47" dirty="0">
              <a:solidFill>
                <a:srgbClr val="8AB2A6"/>
              </a:solidFill>
              <a:latin typeface="Alice Bold"/>
              <a:ea typeface="Alice Bold"/>
              <a:cs typeface="Alice Bold"/>
              <a:sym typeface="Alice Bold"/>
              <a:rtl/>
            </a:endParaRPr>
          </a:p>
          <a:p>
            <a:pPr algn="l" rtl="1">
              <a:lnSpc>
                <a:spcPts val="2834"/>
              </a:lnSpc>
            </a:pPr>
            <a:r>
              <a:rPr lang="ar-EG" sz="2362" spc="-47" dirty="0">
                <a:solidFill>
                  <a:srgbClr val="8AB2A6"/>
                </a:solidFill>
                <a:latin typeface="Alice Bold"/>
                <a:ea typeface="Alice Bold"/>
                <a:cs typeface="Alice Bold"/>
                <a:sym typeface="Alice Bold"/>
                <a:rtl/>
              </a:rPr>
              <a:t>:</a:t>
            </a:r>
            <a:r>
              <a:rPr lang="en-US" sz="2362" spc="-47" dirty="0">
                <a:solidFill>
                  <a:srgbClr val="8AB2A6"/>
                </a:solidFill>
                <a:latin typeface="Alice Bold"/>
                <a:ea typeface="Alice Bold"/>
                <a:cs typeface="Alice Bold"/>
                <a:sym typeface="Alice Bold"/>
              </a:rPr>
              <a:t>Data Layer</a:t>
            </a:r>
          </a:p>
          <a:p>
            <a:pPr algn="l" rtl="1">
              <a:lnSpc>
                <a:spcPts val="2834"/>
              </a:lnSpc>
            </a:pPr>
            <a:endParaRPr lang="en-US" sz="2362" spc="-47" dirty="0">
              <a:solidFill>
                <a:srgbClr val="8AB2A6"/>
              </a:solidFill>
              <a:latin typeface="Alice Bold"/>
              <a:ea typeface="Alice Bold"/>
              <a:cs typeface="Alice Bold"/>
              <a:sym typeface="Alice Bold"/>
            </a:endParaRPr>
          </a:p>
          <a:p>
            <a:pPr rtl="1">
              <a:lnSpc>
                <a:spcPts val="2834"/>
              </a:lnSpc>
            </a:pPr>
            <a:r>
              <a:rPr lang="en-US" sz="2362" spc="-47" dirty="0">
                <a:solidFill>
                  <a:srgbClr val="8AB2A6"/>
                </a:solidFill>
                <a:latin typeface="Alice Bold"/>
                <a:ea typeface="Alice Bold"/>
                <a:cs typeface="Alice Bold"/>
                <a:sym typeface="Alice Bold"/>
              </a:rPr>
              <a:t>Includes additional tables for product variants (colors &amp; stock).</a:t>
            </a:r>
          </a:p>
          <a:p>
            <a:pPr algn="l" rtl="1">
              <a:lnSpc>
                <a:spcPts val="2834"/>
              </a:lnSpc>
            </a:pPr>
            <a:endParaRPr lang="en-US" sz="2362" spc="-47" dirty="0">
              <a:solidFill>
                <a:srgbClr val="8AB2A6"/>
              </a:solidFill>
              <a:latin typeface="Alice Bold"/>
              <a:ea typeface="Alice Bold"/>
              <a:cs typeface="Alice Bold"/>
              <a:sym typeface="Alice Bold"/>
            </a:endParaRPr>
          </a:p>
          <a:p>
            <a:pPr algn="l" rtl="1">
              <a:lnSpc>
                <a:spcPts val="2834"/>
              </a:lnSpc>
            </a:pPr>
            <a:r>
              <a:rPr lang="ar-EG" sz="2362" spc="-47" dirty="0">
                <a:solidFill>
                  <a:srgbClr val="8AB2A6"/>
                </a:solidFill>
                <a:latin typeface="Alice Bold"/>
                <a:ea typeface="Alice Bold"/>
                <a:cs typeface="Alice Bold"/>
                <a:sym typeface="Alice Bold"/>
                <a:rtl/>
              </a:rPr>
              <a:t> .(</a:t>
            </a:r>
            <a:r>
              <a:rPr lang="en-US" sz="2362" spc="-47" dirty="0">
                <a:solidFill>
                  <a:srgbClr val="8AB2A6"/>
                </a:solidFill>
                <a:latin typeface="Alice Bold"/>
                <a:ea typeface="Alice Bold"/>
                <a:cs typeface="Alice Bold"/>
                <a:sym typeface="Alice Bold"/>
              </a:rPr>
              <a:t>MySQL database</a:t>
            </a:r>
            <a:r>
              <a:rPr lang="ar-EG" sz="2362" spc="-47" dirty="0">
                <a:solidFill>
                  <a:srgbClr val="8AB2A6"/>
                </a:solidFill>
                <a:latin typeface="Alice Bold"/>
                <a:ea typeface="Alice Bold"/>
                <a:cs typeface="Alice Bold"/>
                <a:sym typeface="Alice Bold"/>
                <a:rtl/>
              </a:rPr>
              <a:t>)</a:t>
            </a:r>
          </a:p>
          <a:p>
            <a:pPr algn="l" rtl="1">
              <a:lnSpc>
                <a:spcPts val="2834"/>
              </a:lnSpc>
            </a:pPr>
            <a:endParaRPr lang="ar-EG" sz="2362" spc="-47" dirty="0">
              <a:solidFill>
                <a:srgbClr val="8AB2A6"/>
              </a:solidFill>
              <a:latin typeface="Alice Bold"/>
              <a:ea typeface="Alice Bold"/>
              <a:cs typeface="Alice Bold"/>
              <a:sym typeface="Alice Bold"/>
              <a:rtl/>
            </a:endParaRPr>
          </a:p>
          <a:p>
            <a:pPr algn="l" rtl="1">
              <a:lnSpc>
                <a:spcPts val="2834"/>
              </a:lnSpc>
            </a:pPr>
            <a:r>
              <a:rPr lang="en-US" sz="2362" spc="-47" dirty="0">
                <a:solidFill>
                  <a:srgbClr val="8AB2A6"/>
                </a:solidFill>
                <a:latin typeface="Alice Bold"/>
                <a:ea typeface="Alice Bold"/>
                <a:cs typeface="Alice Bold"/>
                <a:sym typeface="Alice Bold"/>
              </a:rPr>
              <a:t>Each layer is separated to improve clarity, maintainability, and security</a:t>
            </a:r>
          </a:p>
          <a:p>
            <a:pPr algn="l" rtl="1">
              <a:lnSpc>
                <a:spcPts val="2834"/>
              </a:lnSpc>
            </a:pPr>
            <a:endParaRPr lang="en-US" sz="2362" spc="-47" dirty="0">
              <a:solidFill>
                <a:srgbClr val="8AB2A6"/>
              </a:solidFill>
              <a:latin typeface="Alice Bold"/>
              <a:ea typeface="Alice Bold"/>
              <a:cs typeface="Alice Bold"/>
              <a:sym typeface="Alice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 rot="-5400000">
            <a:off x="13491983" y="6519683"/>
            <a:ext cx="1702841" cy="5831793"/>
            <a:chOff x="0" y="0"/>
            <a:chExt cx="448485" cy="15359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8485" cy="1535945"/>
            </a:xfrm>
            <a:custGeom>
              <a:avLst/>
              <a:gdLst/>
              <a:ahLst/>
              <a:cxnLst/>
              <a:rect l="l" t="t" r="r" b="b"/>
              <a:pathLst>
                <a:path w="448485" h="1535945">
                  <a:moveTo>
                    <a:pt x="0" y="0"/>
                  </a:moveTo>
                  <a:lnTo>
                    <a:pt x="448485" y="0"/>
                  </a:lnTo>
                  <a:lnTo>
                    <a:pt x="448485" y="1535945"/>
                  </a:lnTo>
                  <a:lnTo>
                    <a:pt x="0" y="1535945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48485" cy="1564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886973" y="1042193"/>
            <a:ext cx="392115" cy="392115"/>
          </a:xfrm>
          <a:custGeom>
            <a:avLst/>
            <a:gdLst/>
            <a:ahLst/>
            <a:cxnLst/>
            <a:rect l="l" t="t" r="r" b="b"/>
            <a:pathLst>
              <a:path w="392115" h="392115">
                <a:moveTo>
                  <a:pt x="0" y="0"/>
                </a:moveTo>
                <a:lnTo>
                  <a:pt x="392114" y="0"/>
                </a:lnTo>
                <a:lnTo>
                  <a:pt x="392114" y="392114"/>
                </a:lnTo>
                <a:lnTo>
                  <a:pt x="0" y="39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28700" y="4943657"/>
            <a:ext cx="4208027" cy="3570642"/>
            <a:chOff x="0" y="0"/>
            <a:chExt cx="699208" cy="59329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99208" cy="593299"/>
            </a:xfrm>
            <a:custGeom>
              <a:avLst/>
              <a:gdLst/>
              <a:ahLst/>
              <a:cxnLst/>
              <a:rect l="l" t="t" r="r" b="b"/>
              <a:pathLst>
                <a:path w="699208" h="593299">
                  <a:moveTo>
                    <a:pt x="699208" y="93830"/>
                  </a:moveTo>
                  <a:lnTo>
                    <a:pt x="699208" y="499470"/>
                  </a:lnTo>
                  <a:cubicBezTo>
                    <a:pt x="699208" y="551290"/>
                    <a:pt x="657199" y="593299"/>
                    <a:pt x="605379" y="593299"/>
                  </a:cubicBezTo>
                  <a:lnTo>
                    <a:pt x="93830" y="593299"/>
                  </a:lnTo>
                  <a:cubicBezTo>
                    <a:pt x="42009" y="593299"/>
                    <a:pt x="0" y="551290"/>
                    <a:pt x="0" y="499470"/>
                  </a:cubicBezTo>
                  <a:lnTo>
                    <a:pt x="0" y="93830"/>
                  </a:lnTo>
                  <a:cubicBezTo>
                    <a:pt x="0" y="42009"/>
                    <a:pt x="42009" y="0"/>
                    <a:pt x="93830" y="0"/>
                  </a:cubicBezTo>
                  <a:lnTo>
                    <a:pt x="605379" y="0"/>
                  </a:lnTo>
                  <a:cubicBezTo>
                    <a:pt x="657199" y="0"/>
                    <a:pt x="699208" y="42009"/>
                    <a:pt x="699208" y="9383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699208" cy="5932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759484" y="4943657"/>
            <a:ext cx="4271137" cy="3570642"/>
            <a:chOff x="0" y="0"/>
            <a:chExt cx="709695" cy="59329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09695" cy="593299"/>
            </a:xfrm>
            <a:custGeom>
              <a:avLst/>
              <a:gdLst/>
              <a:ahLst/>
              <a:cxnLst/>
              <a:rect l="l" t="t" r="r" b="b"/>
              <a:pathLst>
                <a:path w="709695" h="593299">
                  <a:moveTo>
                    <a:pt x="709695" y="92443"/>
                  </a:moveTo>
                  <a:lnTo>
                    <a:pt x="709695" y="500856"/>
                  </a:lnTo>
                  <a:cubicBezTo>
                    <a:pt x="709695" y="551911"/>
                    <a:pt x="668307" y="593299"/>
                    <a:pt x="617252" y="593299"/>
                  </a:cubicBezTo>
                  <a:lnTo>
                    <a:pt x="92443" y="593299"/>
                  </a:lnTo>
                  <a:cubicBezTo>
                    <a:pt x="41388" y="593299"/>
                    <a:pt x="0" y="551911"/>
                    <a:pt x="0" y="500856"/>
                  </a:cubicBezTo>
                  <a:lnTo>
                    <a:pt x="0" y="92443"/>
                  </a:lnTo>
                  <a:cubicBezTo>
                    <a:pt x="0" y="41388"/>
                    <a:pt x="41388" y="0"/>
                    <a:pt x="92443" y="0"/>
                  </a:cubicBezTo>
                  <a:lnTo>
                    <a:pt x="617252" y="0"/>
                  </a:lnTo>
                  <a:cubicBezTo>
                    <a:pt x="641769" y="0"/>
                    <a:pt x="665282" y="9740"/>
                    <a:pt x="682619" y="27076"/>
                  </a:cubicBezTo>
                  <a:cubicBezTo>
                    <a:pt x="699955" y="44412"/>
                    <a:pt x="709695" y="67926"/>
                    <a:pt x="709695" y="9244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709695" cy="5932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427507" y="1042193"/>
            <a:ext cx="5831793" cy="8216107"/>
            <a:chOff x="0" y="0"/>
            <a:chExt cx="450723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505960" cy="6350000"/>
            </a:xfrm>
            <a:custGeom>
              <a:avLst/>
              <a:gdLst/>
              <a:ahLst/>
              <a:cxnLst/>
              <a:rect l="l" t="t" r="r" b="b"/>
              <a:pathLst>
                <a:path w="4505960" h="6350000">
                  <a:moveTo>
                    <a:pt x="0" y="561340"/>
                  </a:moveTo>
                  <a:lnTo>
                    <a:pt x="0" y="3961130"/>
                  </a:lnTo>
                  <a:cubicBezTo>
                    <a:pt x="0" y="4272280"/>
                    <a:pt x="252730" y="4523740"/>
                    <a:pt x="562610" y="4522470"/>
                  </a:cubicBezTo>
                  <a:cubicBezTo>
                    <a:pt x="873760" y="4521200"/>
                    <a:pt x="1126490" y="4773930"/>
                    <a:pt x="1125220" y="5085080"/>
                  </a:cubicBezTo>
                  <a:lnTo>
                    <a:pt x="1123950" y="5787390"/>
                  </a:lnTo>
                  <a:cubicBezTo>
                    <a:pt x="1123950" y="6098540"/>
                    <a:pt x="1375410" y="6350000"/>
                    <a:pt x="1685290" y="6350000"/>
                  </a:cubicBezTo>
                  <a:lnTo>
                    <a:pt x="3944620" y="6350000"/>
                  </a:lnTo>
                  <a:cubicBezTo>
                    <a:pt x="4254500" y="6350000"/>
                    <a:pt x="4505960" y="6098540"/>
                    <a:pt x="4505960" y="5788660"/>
                  </a:cubicBezTo>
                  <a:lnTo>
                    <a:pt x="4505960" y="2679700"/>
                  </a:lnTo>
                  <a:cubicBezTo>
                    <a:pt x="4505960" y="2494280"/>
                    <a:pt x="4414520" y="2321560"/>
                    <a:pt x="4262120" y="2217420"/>
                  </a:cubicBezTo>
                  <a:lnTo>
                    <a:pt x="1184910" y="99060"/>
                  </a:lnTo>
                  <a:cubicBezTo>
                    <a:pt x="1090930" y="34290"/>
                    <a:pt x="980440" y="0"/>
                    <a:pt x="866140" y="0"/>
                  </a:cubicBezTo>
                  <a:lnTo>
                    <a:pt x="561340" y="0"/>
                  </a:lnTo>
                  <a:cubicBezTo>
                    <a:pt x="251460" y="0"/>
                    <a:pt x="0" y="251460"/>
                    <a:pt x="0" y="561340"/>
                  </a:cubicBezTo>
                  <a:close/>
                </a:path>
              </a:pathLst>
            </a:custGeom>
            <a:blipFill>
              <a:blip r:embed="rId5"/>
              <a:stretch>
                <a:fillRect l="-55561" r="-55561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1427507" y="7329783"/>
            <a:ext cx="726809" cy="726809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9" y="0"/>
                </a:lnTo>
                <a:lnTo>
                  <a:pt x="726809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556800" y="1917969"/>
            <a:ext cx="10762211" cy="1118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41"/>
              </a:lnSpc>
            </a:pPr>
            <a:r>
              <a:rPr lang="en-US" sz="7200" i="1" spc="-384" dirty="0">
                <a:solidFill>
                  <a:srgbClr val="8AB2A6"/>
                </a:solidFill>
                <a:latin typeface="Arial Black" panose="020B0A04020102020204" pitchFamily="34" charset="0"/>
                <a:ea typeface="Anton Italics"/>
                <a:cs typeface="Anton Italics"/>
                <a:sym typeface="Anton Italics"/>
              </a:rPr>
              <a:t>          USER ROLES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1034" y="4514850"/>
            <a:ext cx="3355138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2279"/>
              </a:lnSpc>
            </a:pPr>
            <a:r>
              <a:rPr lang="ar-EG" sz="1899" b="1" i="1" spc="-37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  <a:rtl/>
              </a:rPr>
              <a:t>👤 </a:t>
            </a:r>
            <a:r>
              <a:rPr lang="en-US" sz="1899" b="1" i="1" spc="-37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Normal User</a:t>
            </a:r>
          </a:p>
          <a:p>
            <a:pPr algn="l">
              <a:lnSpc>
                <a:spcPts val="1680"/>
              </a:lnSpc>
            </a:pPr>
            <a:endParaRPr lang="en-US" sz="1899" b="1" i="1" spc="-37">
              <a:solidFill>
                <a:srgbClr val="FFFFFF"/>
              </a:solidFill>
              <a:latin typeface="Open Sauce Bold Italics"/>
              <a:ea typeface="Open Sauce Bold Italics"/>
              <a:cs typeface="Open Sauce Bold Italics"/>
              <a:sym typeface="Open Sauce Bold Italics"/>
            </a:endParaRPr>
          </a:p>
          <a:p>
            <a:pPr algn="l">
              <a:lnSpc>
                <a:spcPts val="1680"/>
              </a:lnSpc>
            </a:pPr>
            <a:endParaRPr lang="en-US" sz="1899" b="1" i="1" spc="-37">
              <a:solidFill>
                <a:srgbClr val="FFFFFF"/>
              </a:solidFill>
              <a:latin typeface="Open Sauce Bold Italics"/>
              <a:ea typeface="Open Sauce Bold Italics"/>
              <a:cs typeface="Open Sauce Bold Italics"/>
              <a:sym typeface="Open Sauce Bold Italic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61889" y="5574112"/>
            <a:ext cx="3799651" cy="2319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9871" lvl="1" indent="-239936" algn="l">
              <a:lnSpc>
                <a:spcPts val="2667"/>
              </a:lnSpc>
              <a:buFont typeface="Arial"/>
              <a:buChar char="•"/>
            </a:pPr>
            <a:r>
              <a:rPr lang="en-US" sz="2222" spc="-4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Register and login.</a:t>
            </a:r>
          </a:p>
          <a:p>
            <a:pPr marL="479871" lvl="1" indent="-239936" algn="l">
              <a:lnSpc>
                <a:spcPts val="2667"/>
              </a:lnSpc>
              <a:buFont typeface="Arial"/>
              <a:buChar char="•"/>
            </a:pPr>
            <a:r>
              <a:rPr lang="en-US" sz="2222" spc="-4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Browse products.</a:t>
            </a:r>
          </a:p>
          <a:p>
            <a:pPr marL="479871" lvl="1" indent="-239936" algn="l">
              <a:lnSpc>
                <a:spcPts val="2667"/>
              </a:lnSpc>
              <a:buFont typeface="Arial"/>
              <a:buChar char="•"/>
            </a:pPr>
            <a:r>
              <a:rPr lang="en-US" sz="2222" spc="-4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Add products to cart.</a:t>
            </a:r>
          </a:p>
          <a:p>
            <a:pPr marL="479871" lvl="1" indent="-239936" algn="l">
              <a:lnSpc>
                <a:spcPts val="2667"/>
              </a:lnSpc>
              <a:buFont typeface="Arial"/>
              <a:buChar char="•"/>
            </a:pPr>
            <a:r>
              <a:rPr lang="en-US" sz="2222" spc="-4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Place orders.</a:t>
            </a:r>
          </a:p>
          <a:p>
            <a:pPr marL="479871" lvl="1" indent="-239936" algn="l">
              <a:lnSpc>
                <a:spcPts val="2667"/>
              </a:lnSpc>
              <a:buFont typeface="Arial"/>
              <a:buChar char="•"/>
            </a:pPr>
            <a:r>
              <a:rPr lang="en-US" sz="2222" spc="-4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View order history.</a:t>
            </a:r>
          </a:p>
          <a:p>
            <a:pPr marL="479871" lvl="1" indent="-239936" algn="l">
              <a:lnSpc>
                <a:spcPts val="2667"/>
              </a:lnSpc>
              <a:buFont typeface="Arial"/>
              <a:buChar char="•"/>
            </a:pPr>
            <a:r>
              <a:rPr lang="en-US" sz="2222" spc="-4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Track order status.</a:t>
            </a:r>
          </a:p>
          <a:p>
            <a:pPr algn="l">
              <a:lnSpc>
                <a:spcPts val="2667"/>
              </a:lnSpc>
            </a:pPr>
            <a:endParaRPr lang="en-US" sz="2222" spc="-44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757841" y="5120356"/>
            <a:ext cx="4271137" cy="3082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5330" lvl="1" indent="-342900">
              <a:lnSpc>
                <a:spcPts val="2694"/>
              </a:lnSpc>
              <a:buFont typeface="Arial" panose="020B0604020202020204" pitchFamily="34" charset="0"/>
              <a:buChar char="•"/>
            </a:pPr>
            <a:r>
              <a:rPr lang="en-US" spc="-44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Login using authorized email stored in database.</a:t>
            </a:r>
          </a:p>
          <a:p>
            <a:pPr marL="242430" lvl="1">
              <a:lnSpc>
                <a:spcPts val="2694"/>
              </a:lnSpc>
            </a:pPr>
            <a:endParaRPr lang="en-US" spc="-44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585330" lvl="1" indent="-342900">
              <a:lnSpc>
                <a:spcPts val="2694"/>
              </a:lnSpc>
              <a:buFont typeface="Arial" panose="020B0604020202020204" pitchFamily="34" charset="0"/>
              <a:buChar char="•"/>
            </a:pPr>
            <a:r>
              <a:rPr lang="en-US" spc="-44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Manage products (add, edit, delete).</a:t>
            </a:r>
          </a:p>
          <a:p>
            <a:pPr marL="242430" lvl="1">
              <a:lnSpc>
                <a:spcPts val="2694"/>
              </a:lnSpc>
            </a:pPr>
            <a:endParaRPr lang="en-US" spc="-44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484859" lvl="1" indent="-242429">
              <a:lnSpc>
                <a:spcPts val="2694"/>
              </a:lnSpc>
              <a:buFont typeface="Arial"/>
              <a:buChar char="•"/>
            </a:pPr>
            <a:r>
              <a:rPr lang="en-US" spc="-44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Manage product colors and stock.</a:t>
            </a:r>
          </a:p>
          <a:p>
            <a:pPr marL="242430" lvl="1">
              <a:lnSpc>
                <a:spcPts val="2694"/>
              </a:lnSpc>
            </a:pPr>
            <a:endParaRPr lang="en-US" spc="-44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484859" lvl="1" indent="-242429">
              <a:lnSpc>
                <a:spcPts val="2694"/>
              </a:lnSpc>
              <a:buFont typeface="Arial"/>
              <a:buChar char="•"/>
            </a:pPr>
            <a:r>
              <a:rPr lang="en-US" spc="-44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View and update orders.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844400" y="4529072"/>
            <a:ext cx="2011668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2279"/>
              </a:lnSpc>
              <a:spcBef>
                <a:spcPct val="0"/>
              </a:spcBef>
            </a:pPr>
            <a:r>
              <a:rPr lang="ar-EG" sz="1899" b="1" spc="-3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  <a:rtl/>
              </a:rPr>
              <a:t>👨‍💼 </a:t>
            </a:r>
            <a:r>
              <a:rPr lang="en-US" sz="1899" b="1" spc="-3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Administrator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72947" y="5604799"/>
            <a:ext cx="16082284" cy="4351029"/>
            <a:chOff x="0" y="0"/>
            <a:chExt cx="2351840" cy="6362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51840" cy="636285"/>
            </a:xfrm>
            <a:custGeom>
              <a:avLst/>
              <a:gdLst/>
              <a:ahLst/>
              <a:cxnLst/>
              <a:rect l="l" t="t" r="r" b="b"/>
              <a:pathLst>
                <a:path w="2351840" h="636285">
                  <a:moveTo>
                    <a:pt x="2351840" y="24551"/>
                  </a:moveTo>
                  <a:lnTo>
                    <a:pt x="2351840" y="611734"/>
                  </a:lnTo>
                  <a:cubicBezTo>
                    <a:pt x="2351840" y="618245"/>
                    <a:pt x="2349254" y="624490"/>
                    <a:pt x="2344650" y="629094"/>
                  </a:cubicBezTo>
                  <a:cubicBezTo>
                    <a:pt x="2340045" y="633698"/>
                    <a:pt x="2333801" y="636285"/>
                    <a:pt x="2327289" y="636285"/>
                  </a:cubicBezTo>
                  <a:lnTo>
                    <a:pt x="24551" y="636285"/>
                  </a:lnTo>
                  <a:cubicBezTo>
                    <a:pt x="18040" y="636285"/>
                    <a:pt x="11795" y="633698"/>
                    <a:pt x="7191" y="629094"/>
                  </a:cubicBezTo>
                  <a:cubicBezTo>
                    <a:pt x="2587" y="624490"/>
                    <a:pt x="0" y="618245"/>
                    <a:pt x="0" y="611734"/>
                  </a:cubicBezTo>
                  <a:lnTo>
                    <a:pt x="0" y="24551"/>
                  </a:lnTo>
                  <a:cubicBezTo>
                    <a:pt x="0" y="18040"/>
                    <a:pt x="2587" y="11795"/>
                    <a:pt x="7191" y="7191"/>
                  </a:cubicBezTo>
                  <a:cubicBezTo>
                    <a:pt x="11795" y="2587"/>
                    <a:pt x="18040" y="0"/>
                    <a:pt x="24551" y="0"/>
                  </a:cubicBezTo>
                  <a:lnTo>
                    <a:pt x="2327289" y="0"/>
                  </a:lnTo>
                  <a:cubicBezTo>
                    <a:pt x="2333801" y="0"/>
                    <a:pt x="2340045" y="2587"/>
                    <a:pt x="2344650" y="7191"/>
                  </a:cubicBezTo>
                  <a:cubicBezTo>
                    <a:pt x="2349254" y="11795"/>
                    <a:pt x="2351840" y="18040"/>
                    <a:pt x="2351840" y="2455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2351840" cy="636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8852693"/>
            <a:ext cx="392115" cy="392115"/>
          </a:xfrm>
          <a:custGeom>
            <a:avLst/>
            <a:gdLst/>
            <a:ahLst/>
            <a:cxnLst/>
            <a:rect l="l" t="t" r="r" b="b"/>
            <a:pathLst>
              <a:path w="392115" h="392115">
                <a:moveTo>
                  <a:pt x="0" y="0"/>
                </a:moveTo>
                <a:lnTo>
                  <a:pt x="392115" y="0"/>
                </a:lnTo>
                <a:lnTo>
                  <a:pt x="392115" y="392114"/>
                </a:lnTo>
                <a:lnTo>
                  <a:pt x="0" y="39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-10800000">
            <a:off x="14515654" y="6290232"/>
            <a:ext cx="3979774" cy="2968068"/>
            <a:chOff x="0" y="0"/>
            <a:chExt cx="1048171" cy="78171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48171" cy="781713"/>
            </a:xfrm>
            <a:custGeom>
              <a:avLst/>
              <a:gdLst/>
              <a:ahLst/>
              <a:cxnLst/>
              <a:rect l="l" t="t" r="r" b="b"/>
              <a:pathLst>
                <a:path w="1048171" h="781713">
                  <a:moveTo>
                    <a:pt x="0" y="0"/>
                  </a:moveTo>
                  <a:lnTo>
                    <a:pt x="1048171" y="0"/>
                  </a:lnTo>
                  <a:lnTo>
                    <a:pt x="1048171" y="781713"/>
                  </a:lnTo>
                  <a:lnTo>
                    <a:pt x="0" y="781713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048171" cy="8102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031295" y="3647600"/>
            <a:ext cx="6191601" cy="5597208"/>
            <a:chOff x="0" y="0"/>
            <a:chExt cx="6350000" cy="5740400"/>
          </a:xfrm>
        </p:grpSpPr>
        <p:sp>
          <p:nvSpPr>
            <p:cNvPr id="11" name="Freeform 11"/>
            <p:cNvSpPr/>
            <p:nvPr/>
          </p:nvSpPr>
          <p:spPr>
            <a:xfrm flipH="1">
              <a:off x="0" y="0"/>
              <a:ext cx="6351270" cy="5741670"/>
            </a:xfrm>
            <a:custGeom>
              <a:avLst/>
              <a:gdLst/>
              <a:ahLst/>
              <a:cxnLst/>
              <a:rect l="l" t="t" r="r" b="b"/>
              <a:pathLst>
                <a:path w="6351270" h="5741670">
                  <a:moveTo>
                    <a:pt x="6351270" y="542290"/>
                  </a:moveTo>
                  <a:lnTo>
                    <a:pt x="6351270" y="2392680"/>
                  </a:lnTo>
                  <a:cubicBezTo>
                    <a:pt x="6351270" y="2691130"/>
                    <a:pt x="6108700" y="2933700"/>
                    <a:pt x="5808980" y="2933700"/>
                  </a:cubicBezTo>
                  <a:lnTo>
                    <a:pt x="5203190" y="2933700"/>
                  </a:lnTo>
                  <a:cubicBezTo>
                    <a:pt x="4903470" y="2933700"/>
                    <a:pt x="4660900" y="3176270"/>
                    <a:pt x="4660900" y="3475990"/>
                  </a:cubicBezTo>
                  <a:lnTo>
                    <a:pt x="4660900" y="5199380"/>
                  </a:lnTo>
                  <a:cubicBezTo>
                    <a:pt x="4660900" y="5499100"/>
                    <a:pt x="4418330" y="5741670"/>
                    <a:pt x="4118610" y="5741670"/>
                  </a:cubicBezTo>
                  <a:lnTo>
                    <a:pt x="2752090" y="5741670"/>
                  </a:lnTo>
                  <a:cubicBezTo>
                    <a:pt x="2616200" y="5741670"/>
                    <a:pt x="2484120" y="5689600"/>
                    <a:pt x="2383790" y="5598160"/>
                  </a:cubicBezTo>
                  <a:lnTo>
                    <a:pt x="173990" y="3553460"/>
                  </a:lnTo>
                  <a:cubicBezTo>
                    <a:pt x="63500" y="3450590"/>
                    <a:pt x="0" y="3307080"/>
                    <a:pt x="0" y="3155950"/>
                  </a:cubicBezTo>
                  <a:lnTo>
                    <a:pt x="0" y="542290"/>
                  </a:lnTo>
                  <a:cubicBezTo>
                    <a:pt x="1270" y="242570"/>
                    <a:pt x="243840" y="0"/>
                    <a:pt x="543560" y="0"/>
                  </a:cubicBezTo>
                  <a:lnTo>
                    <a:pt x="5808980" y="0"/>
                  </a:lnTo>
                  <a:cubicBezTo>
                    <a:pt x="6108700" y="0"/>
                    <a:pt x="6351270" y="242570"/>
                    <a:pt x="6351270" y="542290"/>
                  </a:cubicBezTo>
                  <a:close/>
                </a:path>
              </a:pathLst>
            </a:custGeom>
            <a:blipFill>
              <a:blip r:embed="rId5"/>
              <a:stretch>
                <a:fillRect l="-17716" r="-17716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0" y="1042193"/>
            <a:ext cx="4584772" cy="3608445"/>
            <a:chOff x="0" y="0"/>
            <a:chExt cx="1207512" cy="95037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07512" cy="950372"/>
            </a:xfrm>
            <a:custGeom>
              <a:avLst/>
              <a:gdLst/>
              <a:ahLst/>
              <a:cxnLst/>
              <a:rect l="l" t="t" r="r" b="b"/>
              <a:pathLst>
                <a:path w="1207512" h="950372">
                  <a:moveTo>
                    <a:pt x="0" y="0"/>
                  </a:moveTo>
                  <a:lnTo>
                    <a:pt x="1207512" y="0"/>
                  </a:lnTo>
                  <a:lnTo>
                    <a:pt x="1207512" y="950372"/>
                  </a:lnTo>
                  <a:lnTo>
                    <a:pt x="0" y="950372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207512" cy="9789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1028700"/>
            <a:ext cx="8041909" cy="3621938"/>
            <a:chOff x="0" y="0"/>
            <a:chExt cx="8459470" cy="381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459470" cy="3808730"/>
            </a:xfrm>
            <a:custGeom>
              <a:avLst/>
              <a:gdLst/>
              <a:ahLst/>
              <a:cxnLst/>
              <a:rect l="l" t="t" r="r" b="b"/>
              <a:pathLst>
                <a:path w="8459470" h="3808730">
                  <a:moveTo>
                    <a:pt x="458470" y="0"/>
                  </a:moveTo>
                  <a:lnTo>
                    <a:pt x="8001000" y="0"/>
                  </a:lnTo>
                  <a:cubicBezTo>
                    <a:pt x="8255000" y="0"/>
                    <a:pt x="8459470" y="205740"/>
                    <a:pt x="8459470" y="458470"/>
                  </a:cubicBezTo>
                  <a:lnTo>
                    <a:pt x="8459470" y="2320290"/>
                  </a:lnTo>
                  <a:cubicBezTo>
                    <a:pt x="8459470" y="2451100"/>
                    <a:pt x="8403590" y="2576830"/>
                    <a:pt x="8304530" y="2663190"/>
                  </a:cubicBezTo>
                  <a:lnTo>
                    <a:pt x="7141210" y="3693160"/>
                  </a:lnTo>
                  <a:cubicBezTo>
                    <a:pt x="7057390" y="3768090"/>
                    <a:pt x="6949440" y="3808730"/>
                    <a:pt x="6836410" y="3808730"/>
                  </a:cubicBezTo>
                  <a:lnTo>
                    <a:pt x="3760470" y="3808730"/>
                  </a:lnTo>
                  <a:cubicBezTo>
                    <a:pt x="3506470" y="3808730"/>
                    <a:pt x="3302000" y="3602990"/>
                    <a:pt x="3302000" y="3350260"/>
                  </a:cubicBezTo>
                  <a:lnTo>
                    <a:pt x="3302000" y="3227070"/>
                  </a:lnTo>
                  <a:cubicBezTo>
                    <a:pt x="3302000" y="2973070"/>
                    <a:pt x="3096260" y="2768600"/>
                    <a:pt x="2843530" y="2768600"/>
                  </a:cubicBezTo>
                  <a:lnTo>
                    <a:pt x="458470" y="2768600"/>
                  </a:lnTo>
                  <a:cubicBezTo>
                    <a:pt x="205740" y="2768600"/>
                    <a:pt x="0" y="2562860"/>
                    <a:pt x="0" y="2310130"/>
                  </a:cubicBezTo>
                  <a:lnTo>
                    <a:pt x="0" y="458470"/>
                  </a:lnTo>
                  <a:cubicBezTo>
                    <a:pt x="0" y="205740"/>
                    <a:pt x="205740" y="0"/>
                    <a:pt x="458470" y="0"/>
                  </a:cubicBezTo>
                  <a:close/>
                </a:path>
              </a:pathLst>
            </a:custGeom>
            <a:blipFill>
              <a:blip r:embed="rId6"/>
              <a:stretch>
                <a:fillRect t="-23989" b="-23989"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>
            <a:off x="10094056" y="4053165"/>
            <a:ext cx="726809" cy="726809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8" y="0"/>
                </a:lnTo>
                <a:lnTo>
                  <a:pt x="726808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0187158" y="1121218"/>
            <a:ext cx="7759022" cy="1977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8"/>
              </a:lnSpc>
            </a:pPr>
            <a:r>
              <a:rPr lang="en-US" sz="4800" i="1" spc="-336" dirty="0">
                <a:solidFill>
                  <a:srgbClr val="8AB2A6"/>
                </a:solidFill>
                <a:latin typeface="Arial Black" panose="020B0A04020102020204" pitchFamily="34" charset="0"/>
                <a:ea typeface="Anton Italics"/>
                <a:cs typeface="Anton Italics"/>
                <a:sym typeface="Anton Italics"/>
              </a:rPr>
              <a:t>ORDER MANAGEMENT SYSTEM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5706547"/>
            <a:ext cx="9792165" cy="4597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2355"/>
              </a:lnSpc>
            </a:pPr>
            <a:r>
              <a:rPr lang="ar-EG" sz="1962" b="1" spc="-39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  <a:rtl/>
              </a:rPr>
              <a:t>:</a:t>
            </a:r>
            <a:r>
              <a:rPr lang="en-US" sz="1962" b="1" spc="-39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The system uses predefined order statuses</a:t>
            </a:r>
          </a:p>
          <a:p>
            <a:pPr algn="ctr" rtl="1">
              <a:lnSpc>
                <a:spcPts val="2355"/>
              </a:lnSpc>
            </a:pPr>
            <a:endParaRPr lang="en-US" sz="1962" b="1" spc="-39" dirty="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  <a:rtl/>
            </a:endParaRPr>
          </a:p>
          <a:p>
            <a:pPr algn="ctr" rtl="1">
              <a:lnSpc>
                <a:spcPts val="2355"/>
              </a:lnSpc>
            </a:pPr>
            <a:r>
              <a:rPr lang="ar-JO" sz="1962" b="1" spc="-39" dirty="0">
                <a:solidFill>
                  <a:srgbClr val="FFFF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Open Sauce Bold"/>
                <a:rtl/>
              </a:rPr>
              <a:t>قيد التأكيد</a:t>
            </a:r>
            <a:r>
              <a:rPr lang="ar-EG" sz="1962" b="1" spc="-39" dirty="0">
                <a:solidFill>
                  <a:srgbClr val="FFFF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Open Sauce Bold"/>
                <a:rtl/>
              </a:rPr>
              <a:t> </a:t>
            </a:r>
            <a:r>
              <a:rPr lang="ar-EG" sz="1962" b="1" spc="-39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  <a:rtl/>
              </a:rPr>
              <a:t>(</a:t>
            </a:r>
            <a:r>
              <a:rPr lang="en-US" sz="1962" b="1" spc="-39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Pending Confirmation</a:t>
            </a:r>
            <a:r>
              <a:rPr lang="ar-EG" sz="1962" b="1" spc="-39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  <a:rtl/>
              </a:rPr>
              <a:t>).</a:t>
            </a:r>
          </a:p>
          <a:p>
            <a:pPr algn="ctr" rtl="1">
              <a:lnSpc>
                <a:spcPts val="2355"/>
              </a:lnSpc>
            </a:pPr>
            <a:r>
              <a:rPr lang="ar-EG" sz="1962" b="1" spc="-39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  <a:rtl/>
              </a:rPr>
              <a:t>قيد التنفيذ (</a:t>
            </a:r>
            <a:r>
              <a:rPr lang="en-US" sz="1962" b="1" spc="-39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Processing</a:t>
            </a:r>
            <a:r>
              <a:rPr lang="ar-EG" sz="1962" b="1" spc="-39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  <a:rtl/>
              </a:rPr>
              <a:t>).</a:t>
            </a:r>
          </a:p>
          <a:p>
            <a:pPr algn="ctr" rtl="1">
              <a:lnSpc>
                <a:spcPts val="2355"/>
              </a:lnSpc>
            </a:pPr>
            <a:r>
              <a:rPr lang="ar-EG" sz="1962" b="1" spc="-39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  <a:rtl/>
              </a:rPr>
              <a:t>مكتمل (</a:t>
            </a:r>
            <a:r>
              <a:rPr lang="en-US" sz="1962" b="1" spc="-39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Completed</a:t>
            </a:r>
            <a:r>
              <a:rPr lang="ar-EG" sz="1962" b="1" spc="-39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  <a:rtl/>
              </a:rPr>
              <a:t>).</a:t>
            </a:r>
          </a:p>
          <a:p>
            <a:pPr algn="ctr" rtl="1">
              <a:lnSpc>
                <a:spcPts val="2355"/>
              </a:lnSpc>
            </a:pPr>
            <a:r>
              <a:rPr lang="ar-EG" sz="1962" b="1" spc="-39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  <a:rtl/>
              </a:rPr>
              <a:t>ملغى (</a:t>
            </a:r>
            <a:r>
              <a:rPr lang="en-US" sz="1962" b="1" spc="-39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Cancelled</a:t>
            </a:r>
            <a:r>
              <a:rPr lang="ar-EG" sz="1962" b="1" spc="-39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  <a:rtl/>
              </a:rPr>
              <a:t>).</a:t>
            </a:r>
          </a:p>
          <a:p>
            <a:pPr algn="ctr" rtl="1">
              <a:lnSpc>
                <a:spcPts val="2355"/>
              </a:lnSpc>
            </a:pPr>
            <a:endParaRPr lang="ar-EG" sz="1962" b="1" spc="-39" dirty="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  <a:rtl/>
            </a:endParaRPr>
          </a:p>
          <a:p>
            <a:pPr algn="ctr" rtl="1">
              <a:lnSpc>
                <a:spcPts val="2355"/>
              </a:lnSpc>
            </a:pPr>
            <a:r>
              <a:rPr lang="ar-EG" sz="1962" b="1" spc="-39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  <a:rtl/>
              </a:rPr>
              <a:t>:</a:t>
            </a:r>
            <a:r>
              <a:rPr lang="en-US" sz="1962" b="1" spc="-39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Each status</a:t>
            </a:r>
          </a:p>
          <a:p>
            <a:pPr algn="ctr" rtl="1">
              <a:lnSpc>
                <a:spcPts val="2355"/>
              </a:lnSpc>
            </a:pPr>
            <a:endParaRPr lang="en-US" sz="1962" b="1" spc="-39" dirty="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ctr" rtl="1">
              <a:lnSpc>
                <a:spcPts val="2355"/>
              </a:lnSpc>
            </a:pPr>
            <a:r>
              <a:rPr lang="ar-EG" sz="1962" b="1" spc="-39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  <a:rtl/>
              </a:rPr>
              <a:t>.</a:t>
            </a:r>
            <a:r>
              <a:rPr lang="en-US" sz="1962" b="1" spc="-39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Stored in the database</a:t>
            </a:r>
          </a:p>
          <a:p>
            <a:pPr algn="ctr" rtl="1">
              <a:lnSpc>
                <a:spcPts val="2355"/>
              </a:lnSpc>
            </a:pPr>
            <a:r>
              <a:rPr lang="ar-EG" sz="1962" b="1" spc="-39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  <a:rtl/>
              </a:rPr>
              <a:t>.</a:t>
            </a:r>
            <a:r>
              <a:rPr lang="en-US" sz="1962" b="1" spc="-39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Displayed in Arabic</a:t>
            </a:r>
          </a:p>
          <a:p>
            <a:pPr algn="ctr" rtl="1">
              <a:lnSpc>
                <a:spcPts val="2355"/>
              </a:lnSpc>
            </a:pPr>
            <a:r>
              <a:rPr lang="ar-EG" sz="1962" b="1" spc="-39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  <a:rtl/>
              </a:rPr>
              <a:t>.</a:t>
            </a:r>
            <a:r>
              <a:rPr lang="en-US" sz="1962" b="1" spc="-39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Shown with a color-coded badge</a:t>
            </a:r>
          </a:p>
          <a:p>
            <a:pPr algn="ctr" rtl="1">
              <a:lnSpc>
                <a:spcPts val="2355"/>
              </a:lnSpc>
            </a:pPr>
            <a:endParaRPr lang="en-US" sz="1962" b="1" spc="-39" dirty="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ctr" rtl="1">
              <a:lnSpc>
                <a:spcPts val="2355"/>
              </a:lnSpc>
            </a:pPr>
            <a:r>
              <a:rPr lang="en-US" sz="1962" b="1" spc="-39" dirty="0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This improves clarity and user experience</a:t>
            </a:r>
          </a:p>
          <a:p>
            <a:pPr algn="ctr">
              <a:lnSpc>
                <a:spcPts val="2355"/>
              </a:lnSpc>
            </a:pPr>
            <a:endParaRPr lang="en-US" sz="1962" b="1" spc="-39" dirty="0">
              <a:solidFill>
                <a:srgbClr val="8AB2A6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1003</TotalTime>
  <Words>578</Words>
  <Application>Microsoft Office PowerPoint</Application>
  <PresentationFormat>Custom</PresentationFormat>
  <Paragraphs>136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Arial</vt:lpstr>
      <vt:lpstr>Arial Black</vt:lpstr>
      <vt:lpstr>Open Sauce Bold Italics</vt:lpstr>
      <vt:lpstr>Alice Bold</vt:lpstr>
      <vt:lpstr>Anton Italics</vt:lpstr>
      <vt:lpstr>Microsoft Sans Serif</vt:lpstr>
      <vt:lpstr>Bahnschrift</vt:lpstr>
      <vt:lpstr>Calibri</vt:lpstr>
      <vt:lpstr>Open Sauce Bold</vt:lpstr>
      <vt:lpstr>Open Sauce</vt:lpstr>
      <vt:lpstr>Amiri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Teal Modern Web Developer Presentation</dc:title>
  <cp:lastModifiedBy>Shamlawi39</cp:lastModifiedBy>
  <cp:revision>8</cp:revision>
  <dcterms:created xsi:type="dcterms:W3CDTF">2006-08-16T00:00:00Z</dcterms:created>
  <dcterms:modified xsi:type="dcterms:W3CDTF">2025-12-20T10:26:28Z</dcterms:modified>
  <dc:identifier>DAG7k1IqS7g</dc:identifier>
</cp:coreProperties>
</file>